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0"/>
  </p:notesMasterIdLst>
  <p:sldIdLst>
    <p:sldId id="256" r:id="rId2"/>
    <p:sldId id="295" r:id="rId3"/>
    <p:sldId id="394" r:id="rId4"/>
    <p:sldId id="319" r:id="rId5"/>
    <p:sldId id="416" r:id="rId6"/>
    <p:sldId id="330" r:id="rId7"/>
    <p:sldId id="415" r:id="rId8"/>
    <p:sldId id="420" r:id="rId9"/>
    <p:sldId id="436" r:id="rId10"/>
    <p:sldId id="438" r:id="rId11"/>
    <p:sldId id="439" r:id="rId12"/>
    <p:sldId id="427" r:id="rId13"/>
    <p:sldId id="440" r:id="rId14"/>
    <p:sldId id="429" r:id="rId15"/>
    <p:sldId id="441" r:id="rId16"/>
    <p:sldId id="442" r:id="rId17"/>
    <p:sldId id="443" r:id="rId18"/>
    <p:sldId id="444" r:id="rId19"/>
    <p:sldId id="445" r:id="rId20"/>
    <p:sldId id="431" r:id="rId21"/>
    <p:sldId id="446" r:id="rId22"/>
    <p:sldId id="447" r:id="rId23"/>
    <p:sldId id="448" r:id="rId24"/>
    <p:sldId id="449" r:id="rId25"/>
    <p:sldId id="450" r:id="rId26"/>
    <p:sldId id="451" r:id="rId27"/>
    <p:sldId id="430" r:id="rId28"/>
    <p:sldId id="387" r:id="rId29"/>
  </p:sldIdLst>
  <p:sldSz cx="9144000" cy="5143500" type="screen16x9"/>
  <p:notesSz cx="6858000" cy="9144000"/>
  <p:embeddedFontLst>
    <p:embeddedFont>
      <p:font typeface="Bahnschrift Condensed" panose="020B0502040204020203" pitchFamily="34" charset="0"/>
      <p:regular r:id="rId31"/>
      <p:bold r:id="rId32"/>
    </p:embeddedFont>
    <p:embeddedFont>
      <p:font typeface="Bahnschrift Light Condensed" panose="020B0502040204020203" pitchFamily="34" charset="0"/>
      <p:regular r:id="rId33"/>
    </p:embeddedFont>
    <p:embeddedFont>
      <p:font typeface="Bahnschrift SemiBold" panose="020B0502040204020203" pitchFamily="34" charset="0"/>
      <p:bold r:id="rId34"/>
    </p:embeddedFont>
    <p:embeddedFont>
      <p:font typeface="Inria Sans Light" panose="020B0604020202020204" charset="0"/>
      <p:regular r:id="rId35"/>
      <p:bold r:id="rId36"/>
      <p:italic r:id="rId37"/>
      <p:boldItalic r:id="rId38"/>
    </p:embeddedFont>
    <p:embeddedFont>
      <p:font typeface="Saira Semi Condensed" panose="020B0604020202020204" charset="0"/>
      <p:regular r:id="rId39"/>
      <p:bold r:id="rId40"/>
    </p:embeddedFont>
    <p:embeddedFont>
      <p:font typeface="Saira SemiCondensed Medium" panose="020B0604020202020204" charset="0"/>
      <p:regular r:id="rId41"/>
      <p:bold r:id="rId42"/>
    </p:embeddedFont>
    <p:embeddedFont>
      <p:font typeface="Titillium Web" panose="000005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9CA0"/>
    <a:srgbClr val="99FFCC"/>
    <a:srgbClr val="FF5722"/>
    <a:srgbClr val="02A9F4"/>
    <a:srgbClr val="8BC3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A5B51C-8CD4-41C5-B16D-47832BB83C99}">
  <a:tblStyle styleId="{E9A5B51C-8CD4-41C5-B16D-47832BB83C9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A4BE30-F409-4A24-8C57-98108216027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5256" autoAdjust="0"/>
  </p:normalViewPr>
  <p:slideViewPr>
    <p:cSldViewPr snapToGrid="0">
      <p:cViewPr varScale="1">
        <p:scale>
          <a:sx n="112" d="100"/>
          <a:sy n="112" d="100"/>
        </p:scale>
        <p:origin x="634" y="62"/>
      </p:cViewPr>
      <p:guideLst/>
    </p:cSldViewPr>
  </p:slideViewPr>
  <p:outlineViewPr>
    <p:cViewPr>
      <p:scale>
        <a:sx n="33" d="100"/>
        <a:sy n="33" d="100"/>
      </p:scale>
      <p:origin x="0" y="-491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568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211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76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12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78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634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679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416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571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35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58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584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300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406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178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868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236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017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949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439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656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53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138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73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82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865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31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444263" y="2385396"/>
            <a:ext cx="6634200" cy="1703128"/>
          </a:xfrm>
          <a:prstGeom prst="rect">
            <a:avLst/>
          </a:prstGeom>
          <a:effectLst>
            <a:outerShdw blurRad="50800" dist="38100" algn="l" rotWithShape="0">
              <a:prstClr val="black">
                <a:alpha val="40000"/>
              </a:prstClr>
            </a:outerShdw>
          </a:effectLst>
        </p:spPr>
        <p:txBody>
          <a:bodyPr spcFirstLastPara="1" wrap="square" lIns="0" tIns="0" rIns="0" bIns="0" anchor="ctr" anchorCtr="0">
            <a:noAutofit/>
          </a:bodyPr>
          <a:lstStyle/>
          <a:p>
            <a:pPr marL="0" lvl="0" indent="0" algn="ctr" rtl="0">
              <a:lnSpc>
                <a:spcPct val="150000"/>
              </a:lnSpc>
              <a:spcBef>
                <a:spcPts val="0"/>
              </a:spcBef>
              <a:spcAft>
                <a:spcPts val="0"/>
              </a:spcAft>
              <a:buNone/>
            </a:pPr>
            <a:r>
              <a:rPr lang="en-US" sz="3500"/>
              <a:t>Tìm hiểu về ESP32 để điều khiển thiết bị thông qua Internet</a:t>
            </a:r>
            <a:br>
              <a:rPr lang="en-US" sz="3500"/>
            </a:br>
            <a:r>
              <a:rPr lang="en-US" sz="3500"/>
              <a:t> (Internet of Things)</a:t>
            </a:r>
            <a:endParaRPr sz="3500"/>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ADD2275-F44D-4D3C-9140-4B5AA4B0AF22}"/>
              </a:ext>
            </a:extLst>
          </p:cNvPr>
          <p:cNvSpPr txBox="1"/>
          <p:nvPr/>
        </p:nvSpPr>
        <p:spPr>
          <a:xfrm>
            <a:off x="0" y="229032"/>
            <a:ext cx="1620982" cy="477054"/>
          </a:xfrm>
          <a:prstGeom prst="rect">
            <a:avLst/>
          </a:prstGeom>
          <a:solidFill>
            <a:schemeClr val="accent4"/>
          </a:solidFill>
          <a:effectLst>
            <a:outerShdw blurRad="50800" dist="38100" algn="l" rotWithShape="0">
              <a:prstClr val="black">
                <a:alpha val="40000"/>
              </a:prstClr>
            </a:outerShdw>
          </a:effectLst>
        </p:spPr>
        <p:txBody>
          <a:bodyPr wrap="square" rtlCol="0">
            <a:spAutoFit/>
          </a:bodyPr>
          <a:lstStyle/>
          <a:p>
            <a:pPr algn="ctr"/>
            <a:r>
              <a:rPr lang="en-US" sz="2500" b="1">
                <a:solidFill>
                  <a:schemeClr val="tx1"/>
                </a:solidFill>
                <a:latin typeface="Bahnschrift SemiBold" panose="020B0502040204020203" pitchFamily="34" charset="0"/>
                <a:cs typeface="Saira SemiCondensed Medium" panose="020B0604020202020204" charset="0"/>
              </a:rPr>
              <a:t>NHÓM 06</a:t>
            </a:r>
          </a:p>
        </p:txBody>
      </p:sp>
      <p:sp>
        <p:nvSpPr>
          <p:cNvPr id="3" name="TextBox 2">
            <a:extLst>
              <a:ext uri="{FF2B5EF4-FFF2-40B4-BE49-F238E27FC236}">
                <a16:creationId xmlns:a16="http://schemas.microsoft.com/office/drawing/2014/main" id="{6D80E9B7-97B3-45B3-92A9-B43D4B080A44}"/>
              </a:ext>
            </a:extLst>
          </p:cNvPr>
          <p:cNvSpPr txBox="1"/>
          <p:nvPr/>
        </p:nvSpPr>
        <p:spPr>
          <a:xfrm>
            <a:off x="1511708" y="907899"/>
            <a:ext cx="6120581"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800">
                <a:solidFill>
                  <a:schemeClr val="accent4"/>
                </a:solidFill>
                <a:latin typeface="Saira SemiCondensed Medium" panose="020B0604020202020204" charset="0"/>
                <a:cs typeface="Saira SemiCondensed Medium" panose="020B0604020202020204" charset="0"/>
                <a:sym typeface="Inria Sans Light"/>
              </a:rPr>
              <a:t>Báo cáo cuối kì Hệ thống nhúng</a:t>
            </a:r>
          </a:p>
        </p:txBody>
      </p:sp>
      <p:grpSp>
        <p:nvGrpSpPr>
          <p:cNvPr id="13" name="Google Shape;940;p47">
            <a:extLst>
              <a:ext uri="{FF2B5EF4-FFF2-40B4-BE49-F238E27FC236}">
                <a16:creationId xmlns:a16="http://schemas.microsoft.com/office/drawing/2014/main" id="{15A0F963-E062-413F-B055-36781FF294D8}"/>
              </a:ext>
            </a:extLst>
          </p:cNvPr>
          <p:cNvGrpSpPr/>
          <p:nvPr/>
        </p:nvGrpSpPr>
        <p:grpSpPr>
          <a:xfrm>
            <a:off x="4472714" y="4655022"/>
            <a:ext cx="387933" cy="367467"/>
            <a:chOff x="2583100" y="2973775"/>
            <a:chExt cx="461550" cy="437200"/>
          </a:xfrm>
        </p:grpSpPr>
        <p:sp>
          <p:nvSpPr>
            <p:cNvPr id="14" name="Google Shape;941;p47">
              <a:extLst>
                <a:ext uri="{FF2B5EF4-FFF2-40B4-BE49-F238E27FC236}">
                  <a16:creationId xmlns:a16="http://schemas.microsoft.com/office/drawing/2014/main" id="{EED17120-DABB-440A-B876-7D6B41360042}"/>
                </a:ext>
              </a:extLst>
            </p:cNvPr>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2;p47">
              <a:extLst>
                <a:ext uri="{FF2B5EF4-FFF2-40B4-BE49-F238E27FC236}">
                  <a16:creationId xmlns:a16="http://schemas.microsoft.com/office/drawing/2014/main" id="{2F86A8D3-9A90-4670-864F-6EFAB359FE02}"/>
                </a:ext>
              </a:extLst>
            </p:cNvPr>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A547890F-BAF4-4FAC-8FBD-C1478CD9CB28}"/>
              </a:ext>
            </a:extLst>
          </p:cNvPr>
          <p:cNvSpPr txBox="1"/>
          <p:nvPr/>
        </p:nvSpPr>
        <p:spPr>
          <a:xfrm>
            <a:off x="4075252" y="1632932"/>
            <a:ext cx="1182855" cy="547842"/>
          </a:xfrm>
          <a:prstGeom prst="rect">
            <a:avLst/>
          </a:prstGeom>
          <a:noFill/>
        </p:spPr>
        <p:txBody>
          <a:bodyPr wrap="square" rtlCol="0">
            <a:spAutoFit/>
          </a:bodyPr>
          <a:lstStyle/>
          <a:p>
            <a:pPr>
              <a:lnSpc>
                <a:spcPct val="90000"/>
              </a:lnSpc>
              <a:buClr>
                <a:schemeClr val="dk1"/>
              </a:buClr>
              <a:buSzPts val="3200"/>
            </a:pPr>
            <a:r>
              <a:rPr lang="en" sz="3200" u="sng">
                <a:solidFill>
                  <a:schemeClr val="accent5"/>
                </a:solidFill>
                <a:latin typeface="Saira SemiCondensed Medium" panose="020B0604020202020204" charset="0"/>
                <a:cs typeface="Saira SemiCondensed Medium" panose="020B0604020202020204" charset="0"/>
                <a:sym typeface="Inria Sans Light"/>
              </a:rPr>
              <a:t>Đề tài</a:t>
            </a:r>
            <a:endParaRPr lang="en-US" sz="3200" u="sng">
              <a:solidFill>
                <a:schemeClr val="accent5"/>
              </a:solidFill>
              <a:latin typeface="Saira SemiCondensed Medium" panose="020B0604020202020204" charset="0"/>
              <a:cs typeface="Saira SemiCondensed Medium" panose="020B0604020202020204" charset="0"/>
              <a:sym typeface="Inria Sans Light"/>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Phần cứng</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6" name="Google Shape;285;p21">
            <a:extLst>
              <a:ext uri="{FF2B5EF4-FFF2-40B4-BE49-F238E27FC236}">
                <a16:creationId xmlns:a16="http://schemas.microsoft.com/office/drawing/2014/main" id="{3BE6E189-7AF1-47DE-A04B-11118A962010}"/>
              </a:ext>
            </a:extLst>
          </p:cNvPr>
          <p:cNvSpPr txBox="1">
            <a:spLocks noGrp="1"/>
          </p:cNvSpPr>
          <p:nvPr>
            <p:ph type="body" idx="1"/>
          </p:nvPr>
        </p:nvSpPr>
        <p:spPr>
          <a:xfrm>
            <a:off x="356941" y="3945117"/>
            <a:ext cx="2032701" cy="406589"/>
          </a:xfrm>
          <a:prstGeom prst="rect">
            <a:avLst/>
          </a:prstGeom>
          <a:effectLst/>
        </p:spPr>
        <p:txBody>
          <a:bodyPr spcFirstLastPara="1" wrap="square" lIns="0" tIns="0" rIns="0" bIns="0" anchor="t" anchorCtr="0">
            <a:noAutofit/>
          </a:bodyPr>
          <a:lstStyle/>
          <a:p>
            <a:pPr marL="0" lvl="0" indent="0" algn="ctr">
              <a:spcAft>
                <a:spcPts val="1200"/>
              </a:spcAft>
              <a:buNone/>
            </a:pPr>
            <a:r>
              <a:rPr lang="en-US">
                <a:highlight>
                  <a:srgbClr val="1F9CA0"/>
                </a:highlight>
                <a:latin typeface="Bahnschrift Condensed" panose="020B0502040204020203" pitchFamily="34" charset="0"/>
                <a:ea typeface="Inter" panose="020B0502030000000004" pitchFamily="34" charset="0"/>
              </a:rPr>
              <a:t>Cảm biến nhiệt độ, độ ẩm DHT22</a:t>
            </a:r>
            <a:endParaRPr lang="en-US">
              <a:latin typeface="Bahnschrift Condensed" panose="020B0502040204020203" pitchFamily="34" charset="0"/>
              <a:ea typeface="Inter" panose="020B0502030000000004" pitchFamily="34" charset="0"/>
            </a:endParaRPr>
          </a:p>
        </p:txBody>
      </p:sp>
      <p:sp>
        <p:nvSpPr>
          <p:cNvPr id="17" name="Google Shape;285;p21">
            <a:extLst>
              <a:ext uri="{FF2B5EF4-FFF2-40B4-BE49-F238E27FC236}">
                <a16:creationId xmlns:a16="http://schemas.microsoft.com/office/drawing/2014/main" id="{A3302382-9F8A-44D4-8C4B-C59DB59E2CCD}"/>
              </a:ext>
            </a:extLst>
          </p:cNvPr>
          <p:cNvSpPr txBox="1">
            <a:spLocks/>
          </p:cNvSpPr>
          <p:nvPr/>
        </p:nvSpPr>
        <p:spPr>
          <a:xfrm>
            <a:off x="3552903"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Cảm biến bụi Sharp  GP2Y10</a:t>
            </a:r>
            <a:endParaRPr lang="en-US">
              <a:latin typeface="Bahnschrift Condensed" panose="020B0502040204020203" pitchFamily="34" charset="0"/>
              <a:ea typeface="Inter" panose="020B0502030000000004" pitchFamily="34" charset="0"/>
            </a:endParaRPr>
          </a:p>
        </p:txBody>
      </p:sp>
      <p:sp>
        <p:nvSpPr>
          <p:cNvPr id="18" name="Google Shape;285;p21">
            <a:extLst>
              <a:ext uri="{FF2B5EF4-FFF2-40B4-BE49-F238E27FC236}">
                <a16:creationId xmlns:a16="http://schemas.microsoft.com/office/drawing/2014/main" id="{C15AEC37-EA87-436D-8C24-515669CA1A92}"/>
              </a:ext>
            </a:extLst>
          </p:cNvPr>
          <p:cNvSpPr txBox="1">
            <a:spLocks/>
          </p:cNvSpPr>
          <p:nvPr/>
        </p:nvSpPr>
        <p:spPr>
          <a:xfrm>
            <a:off x="6754358"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Led RGB Cathode chung</a:t>
            </a:r>
            <a:endParaRPr lang="en-US">
              <a:latin typeface="Bahnschrift Condensed" panose="020B0502040204020203" pitchFamily="34" charset="0"/>
              <a:ea typeface="Inter" panose="020B0502030000000004" pitchFamily="34" charset="0"/>
            </a:endParaRPr>
          </a:p>
        </p:txBody>
      </p:sp>
      <p:pic>
        <p:nvPicPr>
          <p:cNvPr id="10" name="Picture 9">
            <a:extLst>
              <a:ext uri="{FF2B5EF4-FFF2-40B4-BE49-F238E27FC236}">
                <a16:creationId xmlns:a16="http://schemas.microsoft.com/office/drawing/2014/main" id="{059793F1-10DB-4885-B04A-61CE9DF33DB4}"/>
              </a:ext>
            </a:extLst>
          </p:cNvPr>
          <p:cNvPicPr>
            <a:picLocks noChangeAspect="1"/>
          </p:cNvPicPr>
          <p:nvPr/>
        </p:nvPicPr>
        <p:blipFill>
          <a:blip r:embed="rId3"/>
          <a:stretch>
            <a:fillRect/>
          </a:stretch>
        </p:blipFill>
        <p:spPr>
          <a:xfrm>
            <a:off x="328175" y="1499032"/>
            <a:ext cx="2090237" cy="2090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BD30C59C-11D7-4CEE-9059-64FA30685191}"/>
              </a:ext>
            </a:extLst>
          </p:cNvPr>
          <p:cNvPicPr>
            <a:picLocks noChangeAspect="1"/>
          </p:cNvPicPr>
          <p:nvPr/>
        </p:nvPicPr>
        <p:blipFill>
          <a:blip r:embed="rId4"/>
          <a:stretch>
            <a:fillRect/>
          </a:stretch>
        </p:blipFill>
        <p:spPr>
          <a:xfrm>
            <a:off x="3509603" y="1499033"/>
            <a:ext cx="2090237" cy="20902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FA99BCCA-F373-4DE2-A549-CA7864CE48FA}"/>
              </a:ext>
            </a:extLst>
          </p:cNvPr>
          <p:cNvPicPr>
            <a:picLocks noChangeAspect="1"/>
          </p:cNvPicPr>
          <p:nvPr/>
        </p:nvPicPr>
        <p:blipFill>
          <a:blip r:embed="rId5"/>
          <a:stretch>
            <a:fillRect/>
          </a:stretch>
        </p:blipFill>
        <p:spPr>
          <a:xfrm>
            <a:off x="6725590" y="1526632"/>
            <a:ext cx="2090236" cy="20902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0343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anim calcmode="lin" valueType="num">
                                      <p:cBhvr>
                                        <p:cTn id="8"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anim calcmode="lin" valueType="num">
                                      <p:cBhvr>
                                        <p:cTn id="37" dur="500" fill="hold"/>
                                        <p:tgtEl>
                                          <p:spTgt spid="18"/>
                                        </p:tgtEl>
                                        <p:attrNameLst>
                                          <p:attrName>ppt_x</p:attrName>
                                        </p:attrNameLst>
                                      </p:cBhvr>
                                      <p:tavLst>
                                        <p:tav tm="0">
                                          <p:val>
                                            <p:strVal val="#ppt_x"/>
                                          </p:val>
                                        </p:tav>
                                        <p:tav tm="100000">
                                          <p:val>
                                            <p:strVal val="#ppt_x"/>
                                          </p:val>
                                        </p:tav>
                                      </p:tavLst>
                                    </p:anim>
                                    <p:anim calcmode="lin" valueType="num">
                                      <p:cBhvr>
                                        <p:cTn id="38"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Phần cứng</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6" name="Google Shape;285;p21">
            <a:extLst>
              <a:ext uri="{FF2B5EF4-FFF2-40B4-BE49-F238E27FC236}">
                <a16:creationId xmlns:a16="http://schemas.microsoft.com/office/drawing/2014/main" id="{3BE6E189-7AF1-47DE-A04B-11118A962010}"/>
              </a:ext>
            </a:extLst>
          </p:cNvPr>
          <p:cNvSpPr txBox="1">
            <a:spLocks noGrp="1"/>
          </p:cNvSpPr>
          <p:nvPr>
            <p:ph type="body" idx="1"/>
          </p:nvPr>
        </p:nvSpPr>
        <p:spPr>
          <a:xfrm>
            <a:off x="356941" y="3945117"/>
            <a:ext cx="2032701" cy="406589"/>
          </a:xfrm>
          <a:prstGeom prst="rect">
            <a:avLst/>
          </a:prstGeom>
          <a:effectLst/>
        </p:spPr>
        <p:txBody>
          <a:bodyPr spcFirstLastPara="1" wrap="square" lIns="0" tIns="0" rIns="0" bIns="0" anchor="t" anchorCtr="0">
            <a:noAutofit/>
          </a:bodyPr>
          <a:lstStyle/>
          <a:p>
            <a:pPr marL="0" lvl="0" indent="0" algn="ctr">
              <a:spcAft>
                <a:spcPts val="1200"/>
              </a:spcAft>
              <a:buNone/>
            </a:pPr>
            <a:r>
              <a:rPr lang="en-US">
                <a:highlight>
                  <a:srgbClr val="1F9CA0"/>
                </a:highlight>
                <a:latin typeface="Bahnschrift Condensed" panose="020B0502040204020203" pitchFamily="34" charset="0"/>
                <a:ea typeface="Inter" panose="020B0502030000000004" pitchFamily="34" charset="0"/>
              </a:rPr>
              <a:t>ESP32</a:t>
            </a:r>
            <a:endParaRPr lang="en-US">
              <a:latin typeface="Bahnschrift Condensed" panose="020B0502040204020203" pitchFamily="34" charset="0"/>
              <a:ea typeface="Inter" panose="020B0502030000000004" pitchFamily="34" charset="0"/>
            </a:endParaRPr>
          </a:p>
        </p:txBody>
      </p:sp>
      <p:sp>
        <p:nvSpPr>
          <p:cNvPr id="17" name="Google Shape;285;p21">
            <a:extLst>
              <a:ext uri="{FF2B5EF4-FFF2-40B4-BE49-F238E27FC236}">
                <a16:creationId xmlns:a16="http://schemas.microsoft.com/office/drawing/2014/main" id="{A3302382-9F8A-44D4-8C4B-C59DB59E2CCD}"/>
              </a:ext>
            </a:extLst>
          </p:cNvPr>
          <p:cNvSpPr txBox="1">
            <a:spLocks/>
          </p:cNvSpPr>
          <p:nvPr/>
        </p:nvSpPr>
        <p:spPr>
          <a:xfrm>
            <a:off x="3552903"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Arduino UNO R3</a:t>
            </a:r>
            <a:endParaRPr lang="en-US">
              <a:latin typeface="Bahnschrift Condensed" panose="020B0502040204020203" pitchFamily="34" charset="0"/>
              <a:ea typeface="Inter" panose="020B0502030000000004" pitchFamily="34" charset="0"/>
            </a:endParaRPr>
          </a:p>
        </p:txBody>
      </p:sp>
      <p:sp>
        <p:nvSpPr>
          <p:cNvPr id="18" name="Google Shape;285;p21">
            <a:extLst>
              <a:ext uri="{FF2B5EF4-FFF2-40B4-BE49-F238E27FC236}">
                <a16:creationId xmlns:a16="http://schemas.microsoft.com/office/drawing/2014/main" id="{C15AEC37-EA87-436D-8C24-515669CA1A92}"/>
              </a:ext>
            </a:extLst>
          </p:cNvPr>
          <p:cNvSpPr txBox="1">
            <a:spLocks/>
          </p:cNvSpPr>
          <p:nvPr/>
        </p:nvSpPr>
        <p:spPr>
          <a:xfrm>
            <a:off x="6754358"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Các bộ phận khác</a:t>
            </a:r>
            <a:endParaRPr lang="en-US">
              <a:latin typeface="Bahnschrift Condensed" panose="020B0502040204020203" pitchFamily="34" charset="0"/>
              <a:ea typeface="Inter" panose="020B0502030000000004" pitchFamily="34" charset="0"/>
            </a:endParaRPr>
          </a:p>
        </p:txBody>
      </p:sp>
      <p:pic>
        <p:nvPicPr>
          <p:cNvPr id="1026" name="Picture 2" descr="ESP-32 Dev Kit C at az-delivery.de – AZ-Delivery">
            <a:extLst>
              <a:ext uri="{FF2B5EF4-FFF2-40B4-BE49-F238E27FC236}">
                <a16:creationId xmlns:a16="http://schemas.microsoft.com/office/drawing/2014/main" id="{A6C946BB-8607-4035-916B-D68A2E453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75" y="1526631"/>
            <a:ext cx="2090237" cy="2068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Arduino Uno R3 SMD (chip dán) - tặng kèm cáp | Shopee Việt Nam">
            <a:extLst>
              <a:ext uri="{FF2B5EF4-FFF2-40B4-BE49-F238E27FC236}">
                <a16:creationId xmlns:a16="http://schemas.microsoft.com/office/drawing/2014/main" id="{C5ECE214-F03D-4980-98D5-15A65F620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390" y="1512830"/>
            <a:ext cx="2090238" cy="20825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Breadboard Jumper Wire Pack (60 pcs) | Makerfabs">
            <a:extLst>
              <a:ext uri="{FF2B5EF4-FFF2-40B4-BE49-F238E27FC236}">
                <a16:creationId xmlns:a16="http://schemas.microsoft.com/office/drawing/2014/main" id="{B1B4C154-CC5D-4E35-A7D9-31CC03D0B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9800" y="1513671"/>
            <a:ext cx="2096025" cy="20816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16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anim calcmode="lin" valueType="num">
                                      <p:cBhvr>
                                        <p:cTn id="8"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anim calcmode="lin" valueType="num">
                                      <p:cBhvr>
                                        <p:cTn id="13" dur="500" fill="hold"/>
                                        <p:tgtEl>
                                          <p:spTgt spid="1026"/>
                                        </p:tgtEl>
                                        <p:attrNameLst>
                                          <p:attrName>ppt_x</p:attrName>
                                        </p:attrNameLst>
                                      </p:cBhvr>
                                      <p:tavLst>
                                        <p:tav tm="0">
                                          <p:val>
                                            <p:strVal val="#ppt_x"/>
                                          </p:val>
                                        </p:tav>
                                        <p:tav tm="100000">
                                          <p:val>
                                            <p:strVal val="#ppt_x"/>
                                          </p:val>
                                        </p:tav>
                                      </p:tavLst>
                                    </p:anim>
                                    <p:anim calcmode="lin" valueType="num">
                                      <p:cBhvr>
                                        <p:cTn id="14" dur="5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animEffect transition="in" filter="fade">
                                      <p:cBhvr>
                                        <p:cTn id="24" dur="500"/>
                                        <p:tgtEl>
                                          <p:spTgt spid="1028"/>
                                        </p:tgtEl>
                                      </p:cBhvr>
                                    </p:animEffect>
                                    <p:anim calcmode="lin" valueType="num">
                                      <p:cBhvr>
                                        <p:cTn id="25" dur="500" fill="hold"/>
                                        <p:tgtEl>
                                          <p:spTgt spid="1028"/>
                                        </p:tgtEl>
                                        <p:attrNameLst>
                                          <p:attrName>ppt_x</p:attrName>
                                        </p:attrNameLst>
                                      </p:cBhvr>
                                      <p:tavLst>
                                        <p:tav tm="0">
                                          <p:val>
                                            <p:strVal val="#ppt_x"/>
                                          </p:val>
                                        </p:tav>
                                        <p:tav tm="100000">
                                          <p:val>
                                            <p:strVal val="#ppt_x"/>
                                          </p:val>
                                        </p:tav>
                                      </p:tavLst>
                                    </p:anim>
                                    <p:anim calcmode="lin" valueType="num">
                                      <p:cBhvr>
                                        <p:cTn id="26" dur="5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anim calcmode="lin" valueType="num">
                                      <p:cBhvr>
                                        <p:cTn id="32" dur="500" fill="hold"/>
                                        <p:tgtEl>
                                          <p:spTgt spid="18"/>
                                        </p:tgtEl>
                                        <p:attrNameLst>
                                          <p:attrName>ppt_x</p:attrName>
                                        </p:attrNameLst>
                                      </p:cBhvr>
                                      <p:tavLst>
                                        <p:tav tm="0">
                                          <p:val>
                                            <p:strVal val="#ppt_x"/>
                                          </p:val>
                                        </p:tav>
                                        <p:tav tm="100000">
                                          <p:val>
                                            <p:strVal val="#ppt_x"/>
                                          </p:val>
                                        </p:tav>
                                      </p:tavLst>
                                    </p:anim>
                                    <p:anim calcmode="lin" valueType="num">
                                      <p:cBhvr>
                                        <p:cTn id="33" dur="5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30"/>
                                        </p:tgtEl>
                                        <p:attrNameLst>
                                          <p:attrName>style.visibility</p:attrName>
                                        </p:attrNameLst>
                                      </p:cBhvr>
                                      <p:to>
                                        <p:strVal val="visible"/>
                                      </p:to>
                                    </p:set>
                                    <p:animEffect transition="in" filter="fade">
                                      <p:cBhvr>
                                        <p:cTn id="36" dur="500"/>
                                        <p:tgtEl>
                                          <p:spTgt spid="1030"/>
                                        </p:tgtEl>
                                      </p:cBhvr>
                                    </p:animEffect>
                                    <p:anim calcmode="lin" valueType="num">
                                      <p:cBhvr>
                                        <p:cTn id="37" dur="500" fill="hold"/>
                                        <p:tgtEl>
                                          <p:spTgt spid="1030"/>
                                        </p:tgtEl>
                                        <p:attrNameLst>
                                          <p:attrName>ppt_x</p:attrName>
                                        </p:attrNameLst>
                                      </p:cBhvr>
                                      <p:tavLst>
                                        <p:tav tm="0">
                                          <p:val>
                                            <p:strVal val="#ppt_x"/>
                                          </p:val>
                                        </p:tav>
                                        <p:tav tm="100000">
                                          <p:val>
                                            <p:strVal val="#ppt_x"/>
                                          </p:val>
                                        </p:tav>
                                      </p:tavLst>
                                    </p:anim>
                                    <p:anim calcmode="lin" valueType="num">
                                      <p:cBhvr>
                                        <p:cTn id="38" dur="5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Nền tảng công nghệ - Firebase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2" name="Google Shape;285;p21">
            <a:extLst>
              <a:ext uri="{FF2B5EF4-FFF2-40B4-BE49-F238E27FC236}">
                <a16:creationId xmlns:a16="http://schemas.microsoft.com/office/drawing/2014/main" id="{3AA50642-8A9C-4A0B-A924-756879545D6C}"/>
              </a:ext>
            </a:extLst>
          </p:cNvPr>
          <p:cNvSpPr txBox="1">
            <a:spLocks/>
          </p:cNvSpPr>
          <p:nvPr/>
        </p:nvSpPr>
        <p:spPr>
          <a:xfrm>
            <a:off x="152525" y="1380144"/>
            <a:ext cx="8838950" cy="3515421"/>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342900" algn="just">
              <a:spcAft>
                <a:spcPts val="600"/>
              </a:spcAft>
              <a:buFont typeface="Wingdings" panose="05000000000000000000" pitchFamily="2" charset="2"/>
              <a:buChar char="Ø"/>
            </a:pPr>
            <a:r>
              <a:rPr lang="en-US" sz="2300">
                <a:solidFill>
                  <a:srgbClr val="FFC000"/>
                </a:solidFill>
                <a:latin typeface="Bahnschrift Condensed" panose="020B0502040204020203" pitchFamily="34" charset="0"/>
                <a:ea typeface="Inter" panose="020B0502030000000004" pitchFamily="34" charset="0"/>
              </a:rPr>
              <a:t>Firebase </a:t>
            </a:r>
            <a:r>
              <a:rPr lang="en-US" sz="2300">
                <a:solidFill>
                  <a:schemeClr val="tx1"/>
                </a:solidFill>
                <a:latin typeface="Bahnschrift Condensed" panose="020B0502040204020203" pitchFamily="34" charset="0"/>
                <a:ea typeface="Inter" panose="020B0502030000000004" pitchFamily="34" charset="0"/>
              </a:rPr>
              <a:t>là một nền tảng do Google phát triển để tạo các ứng dụng web và di động với chất lượng cao.</a:t>
            </a:r>
          </a:p>
          <a:p>
            <a:pPr marL="342900" algn="just">
              <a:spcAft>
                <a:spcPts val="600"/>
              </a:spcAft>
              <a:buFont typeface="Wingdings" panose="05000000000000000000" pitchFamily="2" charset="2"/>
              <a:buChar char="Ø"/>
            </a:pPr>
            <a:r>
              <a:rPr lang="en-US" sz="2300">
                <a:solidFill>
                  <a:srgbClr val="FFC000"/>
                </a:solidFill>
                <a:latin typeface="Bahnschrift Condensed" panose="020B0502040204020203" pitchFamily="34" charset="0"/>
                <a:ea typeface="Inter" panose="020B0502030000000004" pitchFamily="34" charset="0"/>
              </a:rPr>
              <a:t>Firebase</a:t>
            </a:r>
            <a:r>
              <a:rPr lang="en-US" sz="2300">
                <a:solidFill>
                  <a:schemeClr val="tx1"/>
                </a:solidFill>
                <a:latin typeface="Bahnschrift Condensed" panose="020B0502040204020203" pitchFamily="34" charset="0"/>
                <a:ea typeface="Inter" panose="020B0502030000000004" pitchFamily="34" charset="0"/>
              </a:rPr>
              <a:t> hỗ trợ nhiều tính năng giúp việc phát triển ứng dụng trở nên dễ dàng và hiệu quả hơn, có thể kể đến như:</a:t>
            </a:r>
          </a:p>
          <a:p>
            <a:pPr marL="800100" lvl="1" algn="just">
              <a:spcAft>
                <a:spcPts val="600"/>
              </a:spcAft>
              <a:buFont typeface="Wingdings" panose="05000000000000000000" pitchFamily="2" charset="2"/>
              <a:buChar char="ü"/>
            </a:pPr>
            <a:r>
              <a:rPr lang="en-US" sz="2300">
                <a:latin typeface="Bahnschrift Condensed" panose="020B0502040204020203" pitchFamily="34" charset="0"/>
                <a:ea typeface="Inter" panose="020B0502030000000004" pitchFamily="34" charset="0"/>
              </a:rPr>
              <a:t>Host website, giúp việc truy cập để điều khiển ứng dụng có thể làm ở bất kì đâu, thêm vào đó, tính năng này cũng giúp tách biệt phần source code web và VDK</a:t>
            </a:r>
          </a:p>
          <a:p>
            <a:pPr marL="800100" lvl="1" algn="just">
              <a:spcAft>
                <a:spcPts val="600"/>
              </a:spcAft>
              <a:buFont typeface="Wingdings" panose="05000000000000000000" pitchFamily="2" charset="2"/>
              <a:buChar char="ü"/>
            </a:pPr>
            <a:r>
              <a:rPr lang="en-US" sz="2300">
                <a:latin typeface="Bahnschrift Condensed" panose="020B0502040204020203" pitchFamily="34" charset="0"/>
                <a:ea typeface="Inter" panose="020B0502030000000004" pitchFamily="34" charset="0"/>
              </a:rPr>
              <a:t>Realtime Database, giúp việc giao tiếp và trao đổi dữ liệu trở nên dễ dàng và vô cùng nhanh chóng</a:t>
            </a:r>
          </a:p>
          <a:p>
            <a:pPr marL="800100" lvl="1" algn="just">
              <a:spcAft>
                <a:spcPts val="600"/>
              </a:spcAft>
              <a:buFont typeface="Wingdings" panose="05000000000000000000" pitchFamily="2" charset="2"/>
              <a:buChar char="ü"/>
            </a:pPr>
            <a:r>
              <a:rPr lang="en-US" sz="2300">
                <a:latin typeface="Bahnschrift Condensed" panose="020B0502040204020203" pitchFamily="34" charset="0"/>
                <a:ea typeface="Inter" panose="020B0502030000000004" pitchFamily="34" charset="0"/>
              </a:rPr>
              <a:t>Hỗ trợ xác thực đăng nhập, tăng tính bảo mật cho ứng dụng</a:t>
            </a:r>
          </a:p>
          <a:p>
            <a:pPr marL="800100" lvl="1" algn="just">
              <a:spcAft>
                <a:spcPts val="1200"/>
              </a:spcAft>
              <a:buFont typeface="Wingdings" panose="05000000000000000000" pitchFamily="2" charset="2"/>
              <a:buChar char="ü"/>
            </a:pPr>
            <a:endParaRPr lang="en-US" sz="2300">
              <a:latin typeface="Bahnschrift Condensed" panose="020B0502040204020203" pitchFamily="34" charset="0"/>
              <a:ea typeface="Inter" panose="020B0502030000000004" pitchFamily="34" charset="0"/>
            </a:endParaRPr>
          </a:p>
        </p:txBody>
      </p:sp>
      <p:pic>
        <p:nvPicPr>
          <p:cNvPr id="5" name="Picture 4">
            <a:extLst>
              <a:ext uri="{FF2B5EF4-FFF2-40B4-BE49-F238E27FC236}">
                <a16:creationId xmlns:a16="http://schemas.microsoft.com/office/drawing/2014/main" id="{67F9AC3E-324C-4F77-8B6B-F2C3ECF81484}"/>
              </a:ext>
            </a:extLst>
          </p:cNvPr>
          <p:cNvPicPr>
            <a:picLocks noChangeAspect="1"/>
          </p:cNvPicPr>
          <p:nvPr/>
        </p:nvPicPr>
        <p:blipFill>
          <a:blip r:embed="rId3"/>
          <a:stretch>
            <a:fillRect/>
          </a:stretch>
        </p:blipFill>
        <p:spPr>
          <a:xfrm>
            <a:off x="6380424" y="738206"/>
            <a:ext cx="579934" cy="582962"/>
          </a:xfrm>
          <a:prstGeom prst="rect">
            <a:avLst/>
          </a:prstGeom>
        </p:spPr>
      </p:pic>
    </p:spTree>
    <p:extLst>
      <p:ext uri="{BB962C8B-B14F-4D97-AF65-F5344CB8AC3E}">
        <p14:creationId xmlns:p14="http://schemas.microsoft.com/office/powerpoint/2010/main" val="4130488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Nền tảng công nghệ - Firebase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2" name="Google Shape;285;p21">
            <a:extLst>
              <a:ext uri="{FF2B5EF4-FFF2-40B4-BE49-F238E27FC236}">
                <a16:creationId xmlns:a16="http://schemas.microsoft.com/office/drawing/2014/main" id="{3AA50642-8A9C-4A0B-A924-756879545D6C}"/>
              </a:ext>
            </a:extLst>
          </p:cNvPr>
          <p:cNvSpPr txBox="1">
            <a:spLocks/>
          </p:cNvSpPr>
          <p:nvPr/>
        </p:nvSpPr>
        <p:spPr>
          <a:xfrm>
            <a:off x="152525" y="1380144"/>
            <a:ext cx="8838950" cy="3515421"/>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342900" algn="just">
              <a:spcAft>
                <a:spcPts val="600"/>
              </a:spcAft>
              <a:buFont typeface="Wingdings" panose="05000000000000000000" pitchFamily="2" charset="2"/>
              <a:buChar char="Ø"/>
            </a:pPr>
            <a:r>
              <a:rPr lang="en-US">
                <a:solidFill>
                  <a:schemeClr val="accent6">
                    <a:lumMod val="75000"/>
                  </a:schemeClr>
                </a:solidFill>
                <a:latin typeface="Bahnschrift Condensed" panose="020B0502040204020203" pitchFamily="34" charset="0"/>
                <a:ea typeface="Inter" panose="020B0502030000000004" pitchFamily="34" charset="0"/>
              </a:rPr>
              <a:t>RTOS (Real-time operating system) </a:t>
            </a:r>
            <a:r>
              <a:rPr lang="en-US">
                <a:solidFill>
                  <a:schemeClr val="tx1"/>
                </a:solidFill>
                <a:latin typeface="Bahnschrift Condensed" panose="020B0502040204020203" pitchFamily="34" charset="0"/>
                <a:ea typeface="Inter" panose="020B0502030000000004" pitchFamily="34" charset="0"/>
              </a:rPr>
              <a:t>là </a:t>
            </a:r>
            <a:r>
              <a:rPr lang="vi-VN">
                <a:solidFill>
                  <a:schemeClr val="tx1"/>
                </a:solidFill>
                <a:latin typeface="Bahnschrift Condensed" panose="020B0502040204020203" pitchFamily="34" charset="0"/>
                <a:ea typeface="Inter" panose="020B0502030000000004" pitchFamily="34" charset="0"/>
              </a:rPr>
              <a:t>hệ điều hành thời gian thực thường được nhúng trong các dòng vi điều khiển dùng để điều khiển thiết bị một cách nhanh chóng và đa nhiệm (multi tasking)</a:t>
            </a:r>
            <a:r>
              <a:rPr lang="en-US">
                <a:solidFill>
                  <a:schemeClr val="tx1"/>
                </a:solidFill>
                <a:latin typeface="Bahnschrift Condensed" panose="020B0502040204020203" pitchFamily="34" charset="0"/>
                <a:ea typeface="Inter" panose="020B0502030000000004" pitchFamily="34" charset="0"/>
              </a:rPr>
              <a:t>. </a:t>
            </a:r>
            <a:r>
              <a:rPr lang="en-US">
                <a:solidFill>
                  <a:schemeClr val="accent6">
                    <a:lumMod val="75000"/>
                  </a:schemeClr>
                </a:solidFill>
                <a:latin typeface="Bahnschrift Condensed" panose="020B0502040204020203" pitchFamily="34" charset="0"/>
                <a:ea typeface="Inter" panose="020B0502030000000004" pitchFamily="34" charset="0"/>
              </a:rPr>
              <a:t>Lợi ích:</a:t>
            </a:r>
          </a:p>
          <a:p>
            <a:pPr marL="800100" lvl="1" algn="just">
              <a:spcAft>
                <a:spcPts val="600"/>
              </a:spcAft>
              <a:buFont typeface="Wingdings" panose="05000000000000000000" pitchFamily="2" charset="2"/>
              <a:buChar char="ü"/>
            </a:pPr>
            <a:r>
              <a:rPr lang="en-US">
                <a:latin typeface="Bahnschrift Condensed" panose="020B0502040204020203" pitchFamily="34" charset="0"/>
                <a:ea typeface="Inter" panose="020B0502030000000004" pitchFamily="34" charset="0"/>
              </a:rPr>
              <a:t>Dễ dàng thực hiện các tác vụ khẩn cấp, cần độ trễ thấp về thời gian, thực hiện càng sớm càng tốt</a:t>
            </a:r>
          </a:p>
          <a:p>
            <a:pPr marL="800100" lvl="1" algn="just">
              <a:spcAft>
                <a:spcPts val="600"/>
              </a:spcAft>
              <a:buFont typeface="Wingdings" panose="05000000000000000000" pitchFamily="2" charset="2"/>
              <a:buChar char="ü"/>
            </a:pPr>
            <a:r>
              <a:rPr lang="en-US">
                <a:latin typeface="Bahnschrift Condensed" panose="020B0502040204020203" pitchFamily="34" charset="0"/>
                <a:ea typeface="Inter" panose="020B0502030000000004" pitchFamily="34" charset="0"/>
              </a:rPr>
              <a:t>Khả năng </a:t>
            </a:r>
            <a:r>
              <a:rPr lang="vi-VN">
                <a:latin typeface="Bahnschrift Condensed" panose="020B0502040204020203" pitchFamily="34" charset="0"/>
                <a:ea typeface="Inter" panose="020B0502030000000004" pitchFamily="34" charset="0"/>
              </a:rPr>
              <a:t>đa nhiệm tốt, ưu tiên các nhiệm vụ và quản lý chia sẻ các tài nguyên. Ngoài ra nó cũng không đòi hỏi nhiều về tài nguyên hay bộ nhớ RAM quá lớn.</a:t>
            </a:r>
            <a:endParaRPr lang="en-US">
              <a:latin typeface="Bahnschrift Condensed" panose="020B0502040204020203" pitchFamily="34" charset="0"/>
              <a:ea typeface="Inter" panose="020B0502030000000004" pitchFamily="34" charset="0"/>
            </a:endParaRPr>
          </a:p>
        </p:txBody>
      </p:sp>
      <p:pic>
        <p:nvPicPr>
          <p:cNvPr id="2052" name="Picture 4">
            <a:extLst>
              <a:ext uri="{FF2B5EF4-FFF2-40B4-BE49-F238E27FC236}">
                <a16:creationId xmlns:a16="http://schemas.microsoft.com/office/drawing/2014/main" id="{22969AAE-1552-42F7-BE0C-41C4A2079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761" y="733970"/>
            <a:ext cx="1670538" cy="64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442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03605" y="2267550"/>
            <a:ext cx="6879808" cy="608400"/>
          </a:xfrm>
          <a:prstGeom prst="rect">
            <a:avLst/>
          </a:prstGeom>
          <a:effectLst>
            <a:outerShdw blurRad="50800" dist="38100" algn="l" rotWithShape="0">
              <a:prstClr val="black">
                <a:alpha val="40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US"/>
              <a:t>Chi tiết đề tài</a:t>
            </a:r>
            <a:endParaRPr/>
          </a:p>
        </p:txBody>
      </p:sp>
      <p:sp>
        <p:nvSpPr>
          <p:cNvPr id="230" name="Google Shape;230;p15"/>
          <p:cNvSpPr txBox="1"/>
          <p:nvPr/>
        </p:nvSpPr>
        <p:spPr>
          <a:xfrm>
            <a:off x="708350" y="2046300"/>
            <a:ext cx="908700" cy="1051800"/>
          </a:xfrm>
          <a:prstGeom prst="rect">
            <a:avLst/>
          </a:prstGeom>
          <a:noFill/>
          <a:ln>
            <a:noFill/>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3</a:t>
            </a:r>
            <a:endParaRPr b="1">
              <a:solidFill>
                <a:schemeClr val="dk1"/>
              </a:solidFill>
              <a:latin typeface="Saira Semi Condensed"/>
              <a:ea typeface="Saira Semi Condensed"/>
              <a:cs typeface="Saira Semi Condensed"/>
              <a:sym typeface="Saira Semi Condensed"/>
            </a:endParaRPr>
          </a:p>
        </p:txBody>
      </p:sp>
      <p:sp>
        <p:nvSpPr>
          <p:cNvPr id="4" name="Google Shape;229;p15">
            <a:extLst>
              <a:ext uri="{FF2B5EF4-FFF2-40B4-BE49-F238E27FC236}">
                <a16:creationId xmlns:a16="http://schemas.microsoft.com/office/drawing/2014/main" id="{0AD06610-6E16-488C-BCC6-8DEE6CE2487B}"/>
              </a:ext>
            </a:extLst>
          </p:cNvPr>
          <p:cNvSpPr txBox="1">
            <a:spLocks noGrp="1"/>
          </p:cNvSpPr>
          <p:nvPr>
            <p:ph type="subTitle" idx="1"/>
          </p:nvPr>
        </p:nvSpPr>
        <p:spPr>
          <a:xfrm>
            <a:off x="1803605" y="2875950"/>
            <a:ext cx="7150469"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a:latin typeface="Bahnschrift Condensed" panose="020B0502040204020203" pitchFamily="34" charset="0"/>
              </a:rPr>
              <a:t>Thông tin về chức năng và cấu trúc của đề tài</a:t>
            </a:r>
            <a:endParaRPr>
              <a:latin typeface="Bahnschrift Condensed" panose="020B0502040204020203" pitchFamily="34" charset="0"/>
            </a:endParaRPr>
          </a:p>
        </p:txBody>
      </p:sp>
    </p:spTree>
    <p:extLst>
      <p:ext uri="{BB962C8B-B14F-4D97-AF65-F5344CB8AC3E}">
        <p14:creationId xmlns:p14="http://schemas.microsoft.com/office/powerpoint/2010/main" val="34693849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Chức năng</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12" name="Google Shape;285;p21">
            <a:extLst>
              <a:ext uri="{FF2B5EF4-FFF2-40B4-BE49-F238E27FC236}">
                <a16:creationId xmlns:a16="http://schemas.microsoft.com/office/drawing/2014/main" id="{3AA50642-8A9C-4A0B-A924-756879545D6C}"/>
              </a:ext>
            </a:extLst>
          </p:cNvPr>
          <p:cNvSpPr txBox="1">
            <a:spLocks/>
          </p:cNvSpPr>
          <p:nvPr/>
        </p:nvSpPr>
        <p:spPr>
          <a:xfrm>
            <a:off x="725731" y="1393792"/>
            <a:ext cx="8838950" cy="3515421"/>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just">
              <a:spcAft>
                <a:spcPts val="600"/>
              </a:spcAft>
              <a:buNone/>
            </a:pPr>
            <a:r>
              <a:rPr lang="en-US" sz="3000">
                <a:solidFill>
                  <a:schemeClr val="accent6">
                    <a:lumMod val="75000"/>
                  </a:schemeClr>
                </a:solidFill>
                <a:latin typeface="Bahnschrift Condensed" panose="020B0502040204020203" pitchFamily="34" charset="0"/>
                <a:ea typeface="Inter" panose="020B0502030000000004" pitchFamily="34" charset="0"/>
              </a:rPr>
              <a:t>Chức năng của chương trình gồm 3 mảng chính, bao gồm:</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Điều khiển LED</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Cảnh báo nguy hiểm</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Theo dõi số liệu</a:t>
            </a:r>
          </a:p>
        </p:txBody>
      </p:sp>
    </p:spTree>
    <p:extLst>
      <p:ext uri="{BB962C8B-B14F-4D97-AF65-F5344CB8AC3E}">
        <p14:creationId xmlns:p14="http://schemas.microsoft.com/office/powerpoint/2010/main" val="468289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Chức năng – Điều khiển LED</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5" name="Google Shape;483;p36">
            <a:extLst>
              <a:ext uri="{FF2B5EF4-FFF2-40B4-BE49-F238E27FC236}">
                <a16:creationId xmlns:a16="http://schemas.microsoft.com/office/drawing/2014/main" id="{479DB59D-E5DF-43C4-A7BC-4FCD077EB18D}"/>
              </a:ext>
            </a:extLst>
          </p:cNvPr>
          <p:cNvSpPr txBox="1">
            <a:spLocks noGrp="1"/>
          </p:cNvSpPr>
          <p:nvPr>
            <p:ph type="body" idx="1"/>
          </p:nvPr>
        </p:nvSpPr>
        <p:spPr>
          <a:xfrm>
            <a:off x="1867512" y="1444079"/>
            <a:ext cx="2083990" cy="475713"/>
          </a:xfrm>
          <a:prstGeom prst="rect">
            <a:avLst/>
          </a:prstGeom>
          <a:effectLst/>
        </p:spPr>
        <p:txBody>
          <a:bodyPr spcFirstLastPara="1" wrap="square" lIns="0" tIns="0" rIns="0" bIns="0" anchor="t" anchorCtr="0">
            <a:noAutofit/>
          </a:bodyPr>
          <a:lstStyle/>
          <a:p>
            <a:pPr lvl="0" indent="-457200" algn="l" rtl="0">
              <a:spcBef>
                <a:spcPts val="0"/>
              </a:spcBef>
              <a:spcAft>
                <a:spcPts val="1200"/>
              </a:spcAft>
              <a:buFont typeface="Wingdings" panose="05000000000000000000" pitchFamily="2" charset="2"/>
              <a:buChar char="Ø"/>
            </a:pPr>
            <a:r>
              <a:rPr lang="en" sz="2800">
                <a:latin typeface="Bahnschrift Condensed" panose="020B0502040204020203" pitchFamily="34" charset="0"/>
                <a:ea typeface="Inter" panose="020B0502030000000004" pitchFamily="34" charset="0"/>
              </a:rPr>
              <a:t>Tắt bật đèn</a:t>
            </a:r>
          </a:p>
        </p:txBody>
      </p:sp>
      <p:pic>
        <p:nvPicPr>
          <p:cNvPr id="6" name="Picture 5">
            <a:extLst>
              <a:ext uri="{FF2B5EF4-FFF2-40B4-BE49-F238E27FC236}">
                <a16:creationId xmlns:a16="http://schemas.microsoft.com/office/drawing/2014/main" id="{62400048-5097-4B82-BA73-CBD71833AD6E}"/>
              </a:ext>
            </a:extLst>
          </p:cNvPr>
          <p:cNvPicPr>
            <a:picLocks noChangeAspect="1"/>
          </p:cNvPicPr>
          <p:nvPr/>
        </p:nvPicPr>
        <p:blipFill>
          <a:blip r:embed="rId3"/>
          <a:stretch>
            <a:fillRect/>
          </a:stretch>
        </p:blipFill>
        <p:spPr>
          <a:xfrm>
            <a:off x="2302230" y="1950241"/>
            <a:ext cx="1214554" cy="1214554"/>
          </a:xfrm>
          <a:prstGeom prst="rect">
            <a:avLst/>
          </a:prstGeom>
        </p:spPr>
      </p:pic>
      <p:pic>
        <p:nvPicPr>
          <p:cNvPr id="7" name="Picture 6">
            <a:extLst>
              <a:ext uri="{FF2B5EF4-FFF2-40B4-BE49-F238E27FC236}">
                <a16:creationId xmlns:a16="http://schemas.microsoft.com/office/drawing/2014/main" id="{1C33A92A-4763-417A-8083-89B4C914A40D}"/>
              </a:ext>
            </a:extLst>
          </p:cNvPr>
          <p:cNvPicPr>
            <a:picLocks noChangeAspect="1"/>
          </p:cNvPicPr>
          <p:nvPr/>
        </p:nvPicPr>
        <p:blipFill>
          <a:blip r:embed="rId4"/>
          <a:stretch>
            <a:fillRect/>
          </a:stretch>
        </p:blipFill>
        <p:spPr>
          <a:xfrm>
            <a:off x="2296729" y="3775169"/>
            <a:ext cx="1124068" cy="1124068"/>
          </a:xfrm>
          <a:prstGeom prst="rect">
            <a:avLst/>
          </a:prstGeom>
        </p:spPr>
      </p:pic>
      <p:sp>
        <p:nvSpPr>
          <p:cNvPr id="8" name="Google Shape;483;p36">
            <a:extLst>
              <a:ext uri="{FF2B5EF4-FFF2-40B4-BE49-F238E27FC236}">
                <a16:creationId xmlns:a16="http://schemas.microsoft.com/office/drawing/2014/main" id="{55CEAD5C-A10A-40AA-831B-CE7DC80089A6}"/>
              </a:ext>
            </a:extLst>
          </p:cNvPr>
          <p:cNvSpPr txBox="1">
            <a:spLocks/>
          </p:cNvSpPr>
          <p:nvPr/>
        </p:nvSpPr>
        <p:spPr>
          <a:xfrm>
            <a:off x="5101540" y="1361023"/>
            <a:ext cx="2835729" cy="58921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Thay đổi độ sáng</a:t>
            </a:r>
          </a:p>
        </p:txBody>
      </p:sp>
      <p:sp>
        <p:nvSpPr>
          <p:cNvPr id="9" name="Google Shape;483;p36">
            <a:extLst>
              <a:ext uri="{FF2B5EF4-FFF2-40B4-BE49-F238E27FC236}">
                <a16:creationId xmlns:a16="http://schemas.microsoft.com/office/drawing/2014/main" id="{FC34F4B4-92D8-4360-9EC9-547C6CE53BD7}"/>
              </a:ext>
            </a:extLst>
          </p:cNvPr>
          <p:cNvSpPr txBox="1">
            <a:spLocks/>
          </p:cNvSpPr>
          <p:nvPr/>
        </p:nvSpPr>
        <p:spPr>
          <a:xfrm>
            <a:off x="1867512" y="3318572"/>
            <a:ext cx="2835729" cy="55876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Thay đổi màu sắc</a:t>
            </a:r>
          </a:p>
        </p:txBody>
      </p:sp>
      <p:sp>
        <p:nvSpPr>
          <p:cNvPr id="10" name="Google Shape;483;p36">
            <a:extLst>
              <a:ext uri="{FF2B5EF4-FFF2-40B4-BE49-F238E27FC236}">
                <a16:creationId xmlns:a16="http://schemas.microsoft.com/office/drawing/2014/main" id="{ADEAC9F7-A71F-4312-BD82-06F2231669FC}"/>
              </a:ext>
            </a:extLst>
          </p:cNvPr>
          <p:cNvSpPr txBox="1">
            <a:spLocks/>
          </p:cNvSpPr>
          <p:nvPr/>
        </p:nvSpPr>
        <p:spPr>
          <a:xfrm>
            <a:off x="5100520" y="3318572"/>
            <a:ext cx="2835729" cy="456598"/>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Nhấp nháy</a:t>
            </a:r>
          </a:p>
        </p:txBody>
      </p:sp>
      <p:pic>
        <p:nvPicPr>
          <p:cNvPr id="11" name="Picture 10">
            <a:extLst>
              <a:ext uri="{FF2B5EF4-FFF2-40B4-BE49-F238E27FC236}">
                <a16:creationId xmlns:a16="http://schemas.microsoft.com/office/drawing/2014/main" id="{71BF422C-2F94-4D4D-B150-550A63DC55D8}"/>
              </a:ext>
            </a:extLst>
          </p:cNvPr>
          <p:cNvPicPr>
            <a:picLocks noChangeAspect="1"/>
          </p:cNvPicPr>
          <p:nvPr/>
        </p:nvPicPr>
        <p:blipFill>
          <a:blip r:embed="rId5"/>
          <a:stretch>
            <a:fillRect/>
          </a:stretch>
        </p:blipFill>
        <p:spPr>
          <a:xfrm>
            <a:off x="6068518" y="1919792"/>
            <a:ext cx="899732" cy="899732"/>
          </a:xfrm>
          <a:prstGeom prst="rect">
            <a:avLst/>
          </a:prstGeom>
        </p:spPr>
      </p:pic>
      <p:pic>
        <p:nvPicPr>
          <p:cNvPr id="13" name="Picture 12">
            <a:extLst>
              <a:ext uri="{FF2B5EF4-FFF2-40B4-BE49-F238E27FC236}">
                <a16:creationId xmlns:a16="http://schemas.microsoft.com/office/drawing/2014/main" id="{9B4B7721-E19A-46BB-A21D-FD5C66743204}"/>
              </a:ext>
            </a:extLst>
          </p:cNvPr>
          <p:cNvPicPr>
            <a:picLocks noChangeAspect="1"/>
          </p:cNvPicPr>
          <p:nvPr/>
        </p:nvPicPr>
        <p:blipFill>
          <a:blip r:embed="rId6"/>
          <a:stretch>
            <a:fillRect/>
          </a:stretch>
        </p:blipFill>
        <p:spPr>
          <a:xfrm>
            <a:off x="5783253" y="3673238"/>
            <a:ext cx="1470262" cy="1470262"/>
          </a:xfrm>
          <a:prstGeom prst="rect">
            <a:avLst/>
          </a:prstGeom>
        </p:spPr>
      </p:pic>
    </p:spTree>
    <p:extLst>
      <p:ext uri="{BB962C8B-B14F-4D97-AF65-F5344CB8AC3E}">
        <p14:creationId xmlns:p14="http://schemas.microsoft.com/office/powerpoint/2010/main" val="4012339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Chức năng – Cảnh báo nguy hiểm</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5" name="Google Shape;483;p36">
            <a:extLst>
              <a:ext uri="{FF2B5EF4-FFF2-40B4-BE49-F238E27FC236}">
                <a16:creationId xmlns:a16="http://schemas.microsoft.com/office/drawing/2014/main" id="{479DB59D-E5DF-43C4-A7BC-4FCD077EB18D}"/>
              </a:ext>
            </a:extLst>
          </p:cNvPr>
          <p:cNvSpPr txBox="1">
            <a:spLocks noGrp="1"/>
          </p:cNvSpPr>
          <p:nvPr>
            <p:ph type="body" idx="1"/>
          </p:nvPr>
        </p:nvSpPr>
        <p:spPr>
          <a:xfrm>
            <a:off x="1867511" y="2249298"/>
            <a:ext cx="2083990" cy="475713"/>
          </a:xfrm>
          <a:prstGeom prst="rect">
            <a:avLst/>
          </a:prstGeom>
          <a:effectLst/>
        </p:spPr>
        <p:txBody>
          <a:bodyPr spcFirstLastPara="1" wrap="square" lIns="0" tIns="0" rIns="0" bIns="0" anchor="t" anchorCtr="0">
            <a:noAutofit/>
          </a:bodyPr>
          <a:lstStyle/>
          <a:p>
            <a:pPr lvl="0" indent="-457200" algn="l" rtl="0">
              <a:spcBef>
                <a:spcPts val="0"/>
              </a:spcBef>
              <a:spcAft>
                <a:spcPts val="1200"/>
              </a:spcAft>
              <a:buFont typeface="Wingdings" panose="05000000000000000000" pitchFamily="2" charset="2"/>
              <a:buChar char="Ø"/>
            </a:pPr>
            <a:r>
              <a:rPr lang="en" sz="2800">
                <a:latin typeface="Bahnschrift Condensed" panose="020B0502040204020203" pitchFamily="34" charset="0"/>
                <a:ea typeface="Inter" panose="020B0502030000000004" pitchFamily="34" charset="0"/>
              </a:rPr>
              <a:t>Cảnh báo lửa</a:t>
            </a:r>
          </a:p>
        </p:txBody>
      </p:sp>
      <p:sp>
        <p:nvSpPr>
          <p:cNvPr id="8" name="Google Shape;483;p36">
            <a:extLst>
              <a:ext uri="{FF2B5EF4-FFF2-40B4-BE49-F238E27FC236}">
                <a16:creationId xmlns:a16="http://schemas.microsoft.com/office/drawing/2014/main" id="{55CEAD5C-A10A-40AA-831B-CE7DC80089A6}"/>
              </a:ext>
            </a:extLst>
          </p:cNvPr>
          <p:cNvSpPr txBox="1">
            <a:spLocks/>
          </p:cNvSpPr>
          <p:nvPr/>
        </p:nvSpPr>
        <p:spPr>
          <a:xfrm>
            <a:off x="5101539" y="2166242"/>
            <a:ext cx="2835729" cy="58921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Cảnh báo gas</a:t>
            </a:r>
          </a:p>
        </p:txBody>
      </p:sp>
      <p:pic>
        <p:nvPicPr>
          <p:cNvPr id="3" name="Picture 2">
            <a:extLst>
              <a:ext uri="{FF2B5EF4-FFF2-40B4-BE49-F238E27FC236}">
                <a16:creationId xmlns:a16="http://schemas.microsoft.com/office/drawing/2014/main" id="{82A34521-C028-46D6-B69C-69C5049880AC}"/>
              </a:ext>
            </a:extLst>
          </p:cNvPr>
          <p:cNvPicPr>
            <a:picLocks noChangeAspect="1"/>
          </p:cNvPicPr>
          <p:nvPr/>
        </p:nvPicPr>
        <p:blipFill>
          <a:blip r:embed="rId3"/>
          <a:stretch>
            <a:fillRect/>
          </a:stretch>
        </p:blipFill>
        <p:spPr>
          <a:xfrm>
            <a:off x="2383515" y="2842930"/>
            <a:ext cx="1218204" cy="1218204"/>
          </a:xfrm>
          <a:prstGeom prst="rect">
            <a:avLst/>
          </a:prstGeom>
        </p:spPr>
      </p:pic>
      <p:pic>
        <p:nvPicPr>
          <p:cNvPr id="12" name="Picture 11">
            <a:extLst>
              <a:ext uri="{FF2B5EF4-FFF2-40B4-BE49-F238E27FC236}">
                <a16:creationId xmlns:a16="http://schemas.microsoft.com/office/drawing/2014/main" id="{908462F0-EE63-4582-B72C-FB86251EB5B4}"/>
              </a:ext>
            </a:extLst>
          </p:cNvPr>
          <p:cNvPicPr>
            <a:picLocks noChangeAspect="1"/>
          </p:cNvPicPr>
          <p:nvPr/>
        </p:nvPicPr>
        <p:blipFill>
          <a:blip r:embed="rId4"/>
          <a:stretch>
            <a:fillRect/>
          </a:stretch>
        </p:blipFill>
        <p:spPr>
          <a:xfrm>
            <a:off x="5542281" y="2630147"/>
            <a:ext cx="1431823" cy="1431823"/>
          </a:xfrm>
          <a:prstGeom prst="rect">
            <a:avLst/>
          </a:prstGeom>
        </p:spPr>
      </p:pic>
    </p:spTree>
    <p:extLst>
      <p:ext uri="{BB962C8B-B14F-4D97-AF65-F5344CB8AC3E}">
        <p14:creationId xmlns:p14="http://schemas.microsoft.com/office/powerpoint/2010/main" val="16965916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Chức năng – Theo dõi số liệu</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5" name="Google Shape;483;p36">
            <a:extLst>
              <a:ext uri="{FF2B5EF4-FFF2-40B4-BE49-F238E27FC236}">
                <a16:creationId xmlns:a16="http://schemas.microsoft.com/office/drawing/2014/main" id="{479DB59D-E5DF-43C4-A7BC-4FCD077EB18D}"/>
              </a:ext>
            </a:extLst>
          </p:cNvPr>
          <p:cNvSpPr txBox="1">
            <a:spLocks noGrp="1"/>
          </p:cNvSpPr>
          <p:nvPr>
            <p:ph type="body" idx="1"/>
          </p:nvPr>
        </p:nvSpPr>
        <p:spPr>
          <a:xfrm>
            <a:off x="1867512" y="1444079"/>
            <a:ext cx="2083990" cy="475713"/>
          </a:xfrm>
          <a:prstGeom prst="rect">
            <a:avLst/>
          </a:prstGeom>
          <a:effectLst/>
        </p:spPr>
        <p:txBody>
          <a:bodyPr spcFirstLastPara="1" wrap="square" lIns="0" tIns="0" rIns="0" bIns="0" anchor="t" anchorCtr="0">
            <a:noAutofit/>
          </a:bodyPr>
          <a:lstStyle/>
          <a:p>
            <a:pPr lvl="0" indent="-457200" algn="l" rtl="0">
              <a:spcBef>
                <a:spcPts val="0"/>
              </a:spcBef>
              <a:spcAft>
                <a:spcPts val="1200"/>
              </a:spcAft>
              <a:buFont typeface="Wingdings" panose="05000000000000000000" pitchFamily="2" charset="2"/>
              <a:buChar char="Ø"/>
            </a:pPr>
            <a:r>
              <a:rPr lang="en" sz="2800">
                <a:latin typeface="Bahnschrift Condensed" panose="020B0502040204020203" pitchFamily="34" charset="0"/>
                <a:ea typeface="Inter" panose="020B0502030000000004" pitchFamily="34" charset="0"/>
              </a:rPr>
              <a:t>Nhiệt độ</a:t>
            </a:r>
          </a:p>
        </p:txBody>
      </p:sp>
      <p:sp>
        <p:nvSpPr>
          <p:cNvPr id="8" name="Google Shape;483;p36">
            <a:extLst>
              <a:ext uri="{FF2B5EF4-FFF2-40B4-BE49-F238E27FC236}">
                <a16:creationId xmlns:a16="http://schemas.microsoft.com/office/drawing/2014/main" id="{55CEAD5C-A10A-40AA-831B-CE7DC80089A6}"/>
              </a:ext>
            </a:extLst>
          </p:cNvPr>
          <p:cNvSpPr txBox="1">
            <a:spLocks/>
          </p:cNvSpPr>
          <p:nvPr/>
        </p:nvSpPr>
        <p:spPr>
          <a:xfrm>
            <a:off x="5342606" y="1330573"/>
            <a:ext cx="1660926" cy="58921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Độ ẩm</a:t>
            </a:r>
          </a:p>
        </p:txBody>
      </p:sp>
      <p:sp>
        <p:nvSpPr>
          <p:cNvPr id="9" name="Google Shape;483;p36">
            <a:extLst>
              <a:ext uri="{FF2B5EF4-FFF2-40B4-BE49-F238E27FC236}">
                <a16:creationId xmlns:a16="http://schemas.microsoft.com/office/drawing/2014/main" id="{FC34F4B4-92D8-4360-9EC9-547C6CE53BD7}"/>
              </a:ext>
            </a:extLst>
          </p:cNvPr>
          <p:cNvSpPr txBox="1">
            <a:spLocks/>
          </p:cNvSpPr>
          <p:nvPr/>
        </p:nvSpPr>
        <p:spPr>
          <a:xfrm>
            <a:off x="1932770" y="3327560"/>
            <a:ext cx="2835729" cy="55876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Bụi bẩn</a:t>
            </a:r>
          </a:p>
        </p:txBody>
      </p:sp>
      <p:sp>
        <p:nvSpPr>
          <p:cNvPr id="10" name="Google Shape;483;p36">
            <a:extLst>
              <a:ext uri="{FF2B5EF4-FFF2-40B4-BE49-F238E27FC236}">
                <a16:creationId xmlns:a16="http://schemas.microsoft.com/office/drawing/2014/main" id="{ADEAC9F7-A71F-4312-BD82-06F2231669FC}"/>
              </a:ext>
            </a:extLst>
          </p:cNvPr>
          <p:cNvSpPr txBox="1">
            <a:spLocks/>
          </p:cNvSpPr>
          <p:nvPr/>
        </p:nvSpPr>
        <p:spPr>
          <a:xfrm>
            <a:off x="5342606" y="3318571"/>
            <a:ext cx="2835729" cy="456597"/>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Nồng độ gas</a:t>
            </a:r>
          </a:p>
        </p:txBody>
      </p:sp>
      <p:pic>
        <p:nvPicPr>
          <p:cNvPr id="3" name="Picture 2">
            <a:extLst>
              <a:ext uri="{FF2B5EF4-FFF2-40B4-BE49-F238E27FC236}">
                <a16:creationId xmlns:a16="http://schemas.microsoft.com/office/drawing/2014/main" id="{DCB3065C-1581-4437-B11D-EC11366AC7F4}"/>
              </a:ext>
            </a:extLst>
          </p:cNvPr>
          <p:cNvPicPr>
            <a:picLocks noChangeAspect="1"/>
          </p:cNvPicPr>
          <p:nvPr/>
        </p:nvPicPr>
        <p:blipFill>
          <a:blip r:embed="rId3"/>
          <a:stretch>
            <a:fillRect/>
          </a:stretch>
        </p:blipFill>
        <p:spPr>
          <a:xfrm>
            <a:off x="5829362" y="1919792"/>
            <a:ext cx="1036774" cy="1036774"/>
          </a:xfrm>
          <a:prstGeom prst="rect">
            <a:avLst/>
          </a:prstGeom>
        </p:spPr>
      </p:pic>
      <p:pic>
        <p:nvPicPr>
          <p:cNvPr id="12" name="Picture 11">
            <a:extLst>
              <a:ext uri="{FF2B5EF4-FFF2-40B4-BE49-F238E27FC236}">
                <a16:creationId xmlns:a16="http://schemas.microsoft.com/office/drawing/2014/main" id="{40E2B4D4-ADE0-41B0-A940-20AC801E0257}"/>
              </a:ext>
            </a:extLst>
          </p:cNvPr>
          <p:cNvPicPr>
            <a:picLocks noChangeAspect="1"/>
          </p:cNvPicPr>
          <p:nvPr/>
        </p:nvPicPr>
        <p:blipFill>
          <a:blip r:embed="rId4"/>
          <a:stretch>
            <a:fillRect/>
          </a:stretch>
        </p:blipFill>
        <p:spPr>
          <a:xfrm>
            <a:off x="2347473" y="2009716"/>
            <a:ext cx="1124068" cy="1124068"/>
          </a:xfrm>
          <a:prstGeom prst="rect">
            <a:avLst/>
          </a:prstGeom>
        </p:spPr>
      </p:pic>
      <p:pic>
        <p:nvPicPr>
          <p:cNvPr id="3074" name="Picture 2" descr="Gas free icon">
            <a:extLst>
              <a:ext uri="{FF2B5EF4-FFF2-40B4-BE49-F238E27FC236}">
                <a16:creationId xmlns:a16="http://schemas.microsoft.com/office/drawing/2014/main" id="{894649CF-24AB-4FD7-96F1-D184E0700A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599" y="4008390"/>
            <a:ext cx="959537" cy="9595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08337F4-2682-47D4-B83D-F7A04F9C1B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7863" y="3951772"/>
            <a:ext cx="1072771" cy="107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1248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12" name="Google Shape;285;p21">
            <a:extLst>
              <a:ext uri="{FF2B5EF4-FFF2-40B4-BE49-F238E27FC236}">
                <a16:creationId xmlns:a16="http://schemas.microsoft.com/office/drawing/2014/main" id="{3AA50642-8A9C-4A0B-A924-756879545D6C}"/>
              </a:ext>
            </a:extLst>
          </p:cNvPr>
          <p:cNvSpPr txBox="1">
            <a:spLocks/>
          </p:cNvSpPr>
          <p:nvPr/>
        </p:nvSpPr>
        <p:spPr>
          <a:xfrm>
            <a:off x="725731" y="1393792"/>
            <a:ext cx="8838950" cy="3515421"/>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just">
              <a:spcAft>
                <a:spcPts val="600"/>
              </a:spcAft>
              <a:buNone/>
            </a:pPr>
            <a:r>
              <a:rPr lang="en-US" sz="3000">
                <a:solidFill>
                  <a:schemeClr val="accent6">
                    <a:lumMod val="75000"/>
                  </a:schemeClr>
                </a:solidFill>
                <a:latin typeface="Bahnschrift Condensed" panose="020B0502040204020203" pitchFamily="34" charset="0"/>
                <a:ea typeface="Inter" panose="020B0502030000000004" pitchFamily="34" charset="0"/>
              </a:rPr>
              <a:t>Cấu trúc của đề tài gồm 3 thành phần chính, bao gồm</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Website</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Realtime Database</a:t>
            </a:r>
          </a:p>
          <a:p>
            <a:pPr marL="971550" lvl="1" indent="-514350" algn="just">
              <a:spcAft>
                <a:spcPts val="600"/>
              </a:spcAft>
              <a:buFont typeface="Wingdings" panose="05000000000000000000" pitchFamily="2" charset="2"/>
              <a:buChar char="Ø"/>
            </a:pPr>
            <a:r>
              <a:rPr lang="en-US" sz="3000">
                <a:latin typeface="Bahnschrift Condensed" panose="020B0502040204020203" pitchFamily="34" charset="0"/>
                <a:ea typeface="Inter" panose="020B0502030000000004" pitchFamily="34" charset="0"/>
              </a:rPr>
              <a:t>Phần cứng</a:t>
            </a:r>
          </a:p>
        </p:txBody>
      </p:sp>
    </p:spTree>
    <p:extLst>
      <p:ext uri="{BB962C8B-B14F-4D97-AF65-F5344CB8AC3E}">
        <p14:creationId xmlns:p14="http://schemas.microsoft.com/office/powerpoint/2010/main" val="2424998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207850" y="855506"/>
            <a:ext cx="6728400" cy="351300"/>
          </a:xfrm>
          <a:prstGeom prst="rect">
            <a:avLst/>
          </a:prstGeom>
          <a:effectLst>
            <a:outerShdw blurRad="50800" dist="38100" algn="l" rotWithShape="0">
              <a:prstClr val="black">
                <a:alpha val="40000"/>
              </a:prstClr>
            </a:outerShdw>
          </a:effectLst>
        </p:spPr>
        <p:txBody>
          <a:bodyPr spcFirstLastPara="1" wrap="square" lIns="0" tIns="0" rIns="0" bIns="0" anchor="ctr" anchorCtr="0">
            <a:noAutofit/>
          </a:bodyPr>
          <a:lstStyle/>
          <a:p>
            <a:pPr marL="0" lvl="0" indent="0" algn="l" rtl="0">
              <a:spcBef>
                <a:spcPts val="0"/>
              </a:spcBef>
              <a:spcAft>
                <a:spcPts val="0"/>
              </a:spcAft>
              <a:buNone/>
            </a:pPr>
            <a:r>
              <a:rPr lang="en" sz="3400">
                <a:latin typeface="Bahnschrift Condensed" panose="020B0502040204020203" pitchFamily="34" charset="0"/>
              </a:rPr>
              <a:t>Thành viên trong nhóm</a:t>
            </a:r>
            <a:endParaRPr sz="3400">
              <a:latin typeface="Bahnschrift Condensed" panose="020B0502040204020203" pitchFamily="34" charset="0"/>
            </a:endParaRPr>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aphicFrame>
        <p:nvGraphicFramePr>
          <p:cNvPr id="2" name="Table 1">
            <a:extLst>
              <a:ext uri="{FF2B5EF4-FFF2-40B4-BE49-F238E27FC236}">
                <a16:creationId xmlns:a16="http://schemas.microsoft.com/office/drawing/2014/main" id="{4D66664A-E992-42CB-A374-3030048D093F}"/>
              </a:ext>
            </a:extLst>
          </p:cNvPr>
          <p:cNvGraphicFramePr>
            <a:graphicFrameLocks noGrp="1"/>
          </p:cNvGraphicFramePr>
          <p:nvPr>
            <p:extLst>
              <p:ext uri="{D42A27DB-BD31-4B8C-83A1-F6EECF244321}">
                <p14:modId xmlns:p14="http://schemas.microsoft.com/office/powerpoint/2010/main" val="2574588158"/>
              </p:ext>
            </p:extLst>
          </p:nvPr>
        </p:nvGraphicFramePr>
        <p:xfrm>
          <a:off x="805623" y="1436666"/>
          <a:ext cx="7532754" cy="3351784"/>
        </p:xfrm>
        <a:graphic>
          <a:graphicData uri="http://schemas.openxmlformats.org/drawingml/2006/table">
            <a:tbl>
              <a:tblPr firstRow="1" bandRow="1">
                <a:effectLst>
                  <a:outerShdw blurRad="50800" dist="38100" dir="2700000" algn="tl" rotWithShape="0">
                    <a:prstClr val="black">
                      <a:alpha val="40000"/>
                    </a:prstClr>
                  </a:outerShdw>
                </a:effectLst>
                <a:tableStyleId>{E9A5B51C-8CD4-41C5-B16D-47832BB83C99}</a:tableStyleId>
              </a:tblPr>
              <a:tblGrid>
                <a:gridCol w="2680312">
                  <a:extLst>
                    <a:ext uri="{9D8B030D-6E8A-4147-A177-3AD203B41FA5}">
                      <a16:colId xmlns:a16="http://schemas.microsoft.com/office/drawing/2014/main" val="348907518"/>
                    </a:ext>
                  </a:extLst>
                </a:gridCol>
                <a:gridCol w="1433504">
                  <a:extLst>
                    <a:ext uri="{9D8B030D-6E8A-4147-A177-3AD203B41FA5}">
                      <a16:colId xmlns:a16="http://schemas.microsoft.com/office/drawing/2014/main" val="671425502"/>
                    </a:ext>
                  </a:extLst>
                </a:gridCol>
                <a:gridCol w="3418938">
                  <a:extLst>
                    <a:ext uri="{9D8B030D-6E8A-4147-A177-3AD203B41FA5}">
                      <a16:colId xmlns:a16="http://schemas.microsoft.com/office/drawing/2014/main" val="3964520663"/>
                    </a:ext>
                  </a:extLst>
                </a:gridCol>
              </a:tblGrid>
              <a:tr h="261943">
                <a:tc>
                  <a:txBody>
                    <a:bodyPr/>
                    <a:lstStyle/>
                    <a:p>
                      <a:pPr marL="0" marR="0" lvl="0" indent="0" algn="ctr" defTabSz="914400" rtl="0" eaLnBrk="1" fontAlgn="auto" latinLnBrk="0" hangingPunct="1">
                        <a:lnSpc>
                          <a:spcPct val="100000"/>
                        </a:lnSpc>
                        <a:spcBef>
                          <a:spcPts val="0"/>
                        </a:spcBef>
                        <a:spcAft>
                          <a:spcPts val="0"/>
                        </a:spcAft>
                        <a:buClr>
                          <a:schemeClr val="accent4"/>
                        </a:buClr>
                        <a:buSzTx/>
                        <a:buFont typeface="Arial" panose="020B0604020202020204" pitchFamily="34" charset="0"/>
                        <a:buNone/>
                        <a:tabLst/>
                        <a:defRPr/>
                      </a:pPr>
                      <a:r>
                        <a:rPr lang="en-US" sz="2000" b="1">
                          <a:solidFill>
                            <a:schemeClr val="tx1"/>
                          </a:solidFill>
                          <a:latin typeface="Bahnschrift Condensed" panose="020B0502040204020203" pitchFamily="34" charset="0"/>
                        </a:rPr>
                        <a:t>Tên thành viên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a:solidFill>
                            <a:schemeClr val="tx1"/>
                          </a:solidFill>
                          <a:latin typeface="Bahnschrift Condensed" panose="020B0502040204020203" pitchFamily="34" charset="0"/>
                        </a:rPr>
                        <a:t>MSSV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a:solidFill>
                            <a:schemeClr val="tx1"/>
                          </a:solidFill>
                          <a:latin typeface="Bahnschrift Condensed" panose="020B0502040204020203" pitchFamily="34" charset="0"/>
                        </a:rPr>
                        <a:t>Công việc</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6017439"/>
                  </a:ext>
                </a:extLst>
              </a:tr>
              <a:tr h="656752">
                <a:tc>
                  <a:txBody>
                    <a:bodyPr/>
                    <a:lstStyle/>
                    <a:p>
                      <a:pPr marL="342900" marR="0" lvl="0" indent="-342900" algn="l" defTabSz="914400" rtl="0" eaLnBrk="1" fontAlgn="auto" latinLnBrk="0" hangingPunct="1">
                        <a:lnSpc>
                          <a:spcPct val="150000"/>
                        </a:lnSpc>
                        <a:spcBef>
                          <a:spcPts val="0"/>
                        </a:spcBef>
                        <a:spcAft>
                          <a:spcPts val="0"/>
                        </a:spcAft>
                        <a:buClr>
                          <a:schemeClr val="accent4"/>
                        </a:buClr>
                        <a:buSzTx/>
                        <a:buFont typeface="Arial" panose="020B0604020202020204" pitchFamily="34" charset="0"/>
                        <a:buChar char="•"/>
                        <a:tabLst/>
                        <a:defRPr/>
                      </a:pPr>
                      <a:r>
                        <a:rPr lang="en-US" sz="2000">
                          <a:solidFill>
                            <a:schemeClr val="tx1"/>
                          </a:solidFill>
                          <a:latin typeface="Bahnschrift Light Condensed" panose="020B0502040204020203" pitchFamily="34" charset="0"/>
                        </a:rPr>
                        <a:t>Nguyễn Ngọc Minh Tú</a:t>
                      </a:r>
                      <a:endParaRPr lang="en-US" sz="2000">
                        <a:solidFill>
                          <a:schemeClr val="tx1"/>
                        </a:solidFill>
                        <a:latin typeface="Bahnschrift Light Condensed" panose="020B0502040204020203"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000">
                          <a:solidFill>
                            <a:schemeClr val="tx1"/>
                          </a:solidFill>
                          <a:latin typeface="Bahnschrift Light Condensed" panose="020B0502040204020203" pitchFamily="34" charset="0"/>
                          <a:cs typeface="Times New Roman" panose="02020603050405020304" pitchFamily="18" charset="0"/>
                        </a:rPr>
                        <a:t>N18DCCN192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pPr>
                      <a:r>
                        <a:rPr lang="en-US" sz="2000">
                          <a:solidFill>
                            <a:schemeClr val="tx1"/>
                          </a:solidFill>
                          <a:latin typeface="Bahnschrift Light Condensed" panose="020B0502040204020203" pitchFamily="34" charset="0"/>
                        </a:rPr>
                        <a:t>Cài đặt RTOS, lắp ghép mạch, lấy số liệu từ cảm biến, điều khiển còi, đèn.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6069676"/>
                  </a:ext>
                </a:extLst>
              </a:tr>
              <a:tr h="926203">
                <a:tc>
                  <a:txBody>
                    <a:bodyPr/>
                    <a:lstStyle/>
                    <a:p>
                      <a:pPr marL="342900" indent="-342900">
                        <a:lnSpc>
                          <a:spcPct val="150000"/>
                        </a:lnSpc>
                        <a:buClr>
                          <a:schemeClr val="accent4"/>
                        </a:buClr>
                        <a:buFont typeface="Arial" panose="020B0604020202020204" pitchFamily="34" charset="0"/>
                        <a:buChar char="•"/>
                      </a:pPr>
                      <a:r>
                        <a:rPr lang="en-US" sz="2000">
                          <a:solidFill>
                            <a:schemeClr val="tx1"/>
                          </a:solidFill>
                          <a:latin typeface="Bahnschrift Light Condensed" panose="020B0502040204020203" pitchFamily="34" charset="0"/>
                          <a:cs typeface="Times New Roman" panose="02020603050405020304" pitchFamily="18" charset="0"/>
                        </a:rPr>
                        <a:t>Trương Minh Tân</a:t>
                      </a:r>
                    </a:p>
                    <a:p>
                      <a:pPr marL="342900" indent="-342900">
                        <a:lnSpc>
                          <a:spcPct val="150000"/>
                        </a:lnSpc>
                        <a:buClr>
                          <a:schemeClr val="accent4"/>
                        </a:buClr>
                        <a:buFont typeface="Arial" panose="020B0604020202020204" pitchFamily="34" charset="0"/>
                        <a:buChar char="•"/>
                      </a:pPr>
                      <a:r>
                        <a:rPr lang="en-US" sz="2000">
                          <a:solidFill>
                            <a:schemeClr val="tx1"/>
                          </a:solidFill>
                          <a:latin typeface="Bahnschrift Light Condensed" panose="020B0502040204020203" pitchFamily="34" charset="0"/>
                          <a:cs typeface="Times New Roman" panose="02020603050405020304" pitchFamily="18" charset="0"/>
                        </a:rPr>
                        <a:t>Huỳnh Phan Minh Trung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000">
                          <a:solidFill>
                            <a:schemeClr val="tx1"/>
                          </a:solidFill>
                          <a:latin typeface="Bahnschrift Light Condensed" panose="020B0502040204020203" pitchFamily="34" charset="0"/>
                          <a:cs typeface="Times New Roman" panose="02020603050405020304" pitchFamily="18" charset="0"/>
                        </a:rPr>
                        <a:t>N18DCCN183</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000">
                          <a:solidFill>
                            <a:schemeClr val="tx1"/>
                          </a:solidFill>
                          <a:latin typeface="Bahnschrift Light Condensed" panose="020B0502040204020203" pitchFamily="34" charset="0"/>
                          <a:cs typeface="Times New Roman" panose="02020603050405020304" pitchFamily="18" charset="0"/>
                        </a:rPr>
                        <a:t>N18DCCN234</a:t>
                      </a:r>
                      <a:endParaRPr lang="en-US" sz="2000">
                        <a:solidFill>
                          <a:schemeClr val="tx1"/>
                        </a:solidFill>
                        <a:latin typeface="Bahnschrift Ligh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a:solidFill>
                            <a:schemeClr val="tx1"/>
                          </a:solidFill>
                          <a:latin typeface="Bahnschrift Light Condensed" panose="020B0502040204020203" pitchFamily="34" charset="0"/>
                        </a:rPr>
                        <a:t>Xây dựng giao diện web , nhận số liệu từ firebase để hiện thông số và cảnh báo phù hợp, vẽ biểu đồ.</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581509"/>
                  </a:ext>
                </a:extLst>
              </a:tr>
              <a:tr h="926203">
                <a:tc>
                  <a:txBody>
                    <a:bodyPr/>
                    <a:lstStyle/>
                    <a:p>
                      <a:pPr marL="342900" indent="-342900">
                        <a:lnSpc>
                          <a:spcPct val="150000"/>
                        </a:lnSpc>
                        <a:buClr>
                          <a:schemeClr val="accent4"/>
                        </a:buClr>
                        <a:buFont typeface="Arial" panose="020B0604020202020204" pitchFamily="34" charset="0"/>
                        <a:buChar char="•"/>
                      </a:pPr>
                      <a:r>
                        <a:rPr lang="en-US" sz="2000">
                          <a:solidFill>
                            <a:schemeClr val="tx1"/>
                          </a:solidFill>
                          <a:latin typeface="Bahnschrift Light Condensed" panose="020B0502040204020203" pitchFamily="34" charset="0"/>
                          <a:cs typeface="Times New Roman" panose="02020603050405020304" pitchFamily="18" charset="0"/>
                        </a:rPr>
                        <a:t>Nguyễn Văn Nhất</a:t>
                      </a:r>
                    </a:p>
                    <a:p>
                      <a:pPr marL="342900" marR="0" lvl="0" indent="-342900" algn="l" defTabSz="914400" rtl="0" eaLnBrk="1" fontAlgn="auto" latinLnBrk="0" hangingPunct="1">
                        <a:lnSpc>
                          <a:spcPct val="150000"/>
                        </a:lnSpc>
                        <a:spcBef>
                          <a:spcPts val="0"/>
                        </a:spcBef>
                        <a:spcAft>
                          <a:spcPts val="0"/>
                        </a:spcAft>
                        <a:buClr>
                          <a:schemeClr val="accent4"/>
                        </a:buClr>
                        <a:buSzTx/>
                        <a:buFont typeface="Arial" panose="020B0604020202020204" pitchFamily="34" charset="0"/>
                        <a:buChar char="•"/>
                        <a:tabLst/>
                        <a:defRPr/>
                      </a:pPr>
                      <a:r>
                        <a:rPr lang="en-US" sz="2000">
                          <a:solidFill>
                            <a:schemeClr val="tx1"/>
                          </a:solidFill>
                          <a:latin typeface="Bahnschrift Light Condensed" panose="020B0502040204020203" pitchFamily="34" charset="0"/>
                        </a:rPr>
                        <a:t>Trần Minh Phúc</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000">
                          <a:solidFill>
                            <a:schemeClr val="tx1"/>
                          </a:solidFill>
                          <a:latin typeface="Bahnschrift Light Condensed" panose="020B0502040204020203" pitchFamily="34" charset="0"/>
                          <a:cs typeface="Times New Roman" panose="02020603050405020304" pitchFamily="18" charset="0"/>
                        </a:rPr>
                        <a:t>N18DCCN139</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000">
                          <a:solidFill>
                            <a:schemeClr val="tx1"/>
                          </a:solidFill>
                          <a:latin typeface="Bahnschrift Light Condensed" panose="020B0502040204020203" pitchFamily="34" charset="0"/>
                          <a:cs typeface="Times New Roman" panose="02020603050405020304" pitchFamily="18" charset="0"/>
                        </a:rPr>
                        <a:t>N18DCCN156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a:solidFill>
                            <a:schemeClr val="tx1"/>
                          </a:solidFill>
                          <a:latin typeface="Bahnschrift Light Condensed" panose="020B0502040204020203" pitchFamily="34" charset="0"/>
                        </a:rPr>
                        <a:t>Cấu hình firebase, tìm hiểu code kết nối tới firebase trên ESP32 và web.</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000">
                        <a:solidFill>
                          <a:schemeClr val="tx1"/>
                        </a:solidFill>
                        <a:latin typeface="Bahnschrift Light Condense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3381898"/>
                  </a:ext>
                </a:extLst>
              </a:tr>
            </a:tbl>
          </a:graphicData>
        </a:graphic>
      </p:graphicFrame>
    </p:spTree>
    <p:extLst>
      <p:ext uri="{BB962C8B-B14F-4D97-AF65-F5344CB8AC3E}">
        <p14:creationId xmlns:p14="http://schemas.microsoft.com/office/powerpoint/2010/main" val="25610074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Website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3" name="Picture 2">
            <a:extLst>
              <a:ext uri="{FF2B5EF4-FFF2-40B4-BE49-F238E27FC236}">
                <a16:creationId xmlns:a16="http://schemas.microsoft.com/office/drawing/2014/main" id="{5C087E01-1B81-42C6-B7A2-EC182353A67E}"/>
              </a:ext>
            </a:extLst>
          </p:cNvPr>
          <p:cNvPicPr>
            <a:picLocks noChangeAspect="1"/>
          </p:cNvPicPr>
          <p:nvPr/>
        </p:nvPicPr>
        <p:blipFill>
          <a:blip r:embed="rId3"/>
          <a:stretch>
            <a:fillRect/>
          </a:stretch>
        </p:blipFill>
        <p:spPr>
          <a:xfrm>
            <a:off x="1041366" y="1639934"/>
            <a:ext cx="7061268" cy="3279165"/>
          </a:xfrm>
          <a:prstGeom prst="rect">
            <a:avLst/>
          </a:prstGeom>
        </p:spPr>
      </p:pic>
      <p:sp>
        <p:nvSpPr>
          <p:cNvPr id="11" name="Google Shape;285;p21">
            <a:extLst>
              <a:ext uri="{FF2B5EF4-FFF2-40B4-BE49-F238E27FC236}">
                <a16:creationId xmlns:a16="http://schemas.microsoft.com/office/drawing/2014/main" id="{C61E9C78-6350-4EAC-B64F-C99A022F693E}"/>
              </a:ext>
            </a:extLst>
          </p:cNvPr>
          <p:cNvSpPr txBox="1">
            <a:spLocks noGrp="1"/>
          </p:cNvSpPr>
          <p:nvPr>
            <p:ph type="body" idx="1"/>
          </p:nvPr>
        </p:nvSpPr>
        <p:spPr>
          <a:xfrm>
            <a:off x="1041366" y="1289257"/>
            <a:ext cx="2548648"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Màn hình đăng nhập</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13355604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Website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4" name="Picture 3">
            <a:extLst>
              <a:ext uri="{FF2B5EF4-FFF2-40B4-BE49-F238E27FC236}">
                <a16:creationId xmlns:a16="http://schemas.microsoft.com/office/drawing/2014/main" id="{5041441F-0146-4D15-9ABF-44C11EEABA86}"/>
              </a:ext>
            </a:extLst>
          </p:cNvPr>
          <p:cNvPicPr>
            <a:picLocks noChangeAspect="1"/>
          </p:cNvPicPr>
          <p:nvPr/>
        </p:nvPicPr>
        <p:blipFill>
          <a:blip r:embed="rId3"/>
          <a:stretch>
            <a:fillRect/>
          </a:stretch>
        </p:blipFill>
        <p:spPr>
          <a:xfrm>
            <a:off x="1041366" y="1630908"/>
            <a:ext cx="7061267" cy="3288192"/>
          </a:xfrm>
          <a:prstGeom prst="rect">
            <a:avLst/>
          </a:prstGeom>
        </p:spPr>
      </p:pic>
      <p:sp>
        <p:nvSpPr>
          <p:cNvPr id="11" name="Google Shape;285;p21">
            <a:extLst>
              <a:ext uri="{FF2B5EF4-FFF2-40B4-BE49-F238E27FC236}">
                <a16:creationId xmlns:a16="http://schemas.microsoft.com/office/drawing/2014/main" id="{C61E9C78-6350-4EAC-B64F-C99A022F693E}"/>
              </a:ext>
            </a:extLst>
          </p:cNvPr>
          <p:cNvSpPr txBox="1">
            <a:spLocks noGrp="1"/>
          </p:cNvSpPr>
          <p:nvPr>
            <p:ph type="body" idx="1"/>
          </p:nvPr>
        </p:nvSpPr>
        <p:spPr>
          <a:xfrm>
            <a:off x="1041366" y="1289257"/>
            <a:ext cx="2548648"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Giao diện chính | Sáng</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22205925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Website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6" name="Picture 5">
            <a:extLst>
              <a:ext uri="{FF2B5EF4-FFF2-40B4-BE49-F238E27FC236}">
                <a16:creationId xmlns:a16="http://schemas.microsoft.com/office/drawing/2014/main" id="{FCF479D2-5DC2-409E-93DC-409A422E232E}"/>
              </a:ext>
            </a:extLst>
          </p:cNvPr>
          <p:cNvPicPr>
            <a:picLocks noChangeAspect="1"/>
          </p:cNvPicPr>
          <p:nvPr/>
        </p:nvPicPr>
        <p:blipFill>
          <a:blip r:embed="rId3"/>
          <a:stretch>
            <a:fillRect/>
          </a:stretch>
        </p:blipFill>
        <p:spPr>
          <a:xfrm>
            <a:off x="1041367" y="1639935"/>
            <a:ext cx="7061268" cy="3279164"/>
          </a:xfrm>
          <a:prstGeom prst="rect">
            <a:avLst/>
          </a:prstGeom>
        </p:spPr>
      </p:pic>
      <p:sp>
        <p:nvSpPr>
          <p:cNvPr id="11" name="Google Shape;285;p21">
            <a:extLst>
              <a:ext uri="{FF2B5EF4-FFF2-40B4-BE49-F238E27FC236}">
                <a16:creationId xmlns:a16="http://schemas.microsoft.com/office/drawing/2014/main" id="{C61E9C78-6350-4EAC-B64F-C99A022F693E}"/>
              </a:ext>
            </a:extLst>
          </p:cNvPr>
          <p:cNvSpPr txBox="1">
            <a:spLocks noGrp="1"/>
          </p:cNvSpPr>
          <p:nvPr>
            <p:ph type="body" idx="1"/>
          </p:nvPr>
        </p:nvSpPr>
        <p:spPr>
          <a:xfrm>
            <a:off x="1041366" y="1289257"/>
            <a:ext cx="2548648"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Giao diện chính | Tối</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20759278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Realtime Database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4" name="Picture 3">
            <a:extLst>
              <a:ext uri="{FF2B5EF4-FFF2-40B4-BE49-F238E27FC236}">
                <a16:creationId xmlns:a16="http://schemas.microsoft.com/office/drawing/2014/main" id="{0E573C22-6F03-4B7B-B38C-FBDD4E69FA98}"/>
              </a:ext>
            </a:extLst>
          </p:cNvPr>
          <p:cNvPicPr>
            <a:picLocks noChangeAspect="1"/>
          </p:cNvPicPr>
          <p:nvPr/>
        </p:nvPicPr>
        <p:blipFill>
          <a:blip r:embed="rId3"/>
          <a:stretch>
            <a:fillRect/>
          </a:stretch>
        </p:blipFill>
        <p:spPr>
          <a:xfrm>
            <a:off x="1041367" y="1639933"/>
            <a:ext cx="7061268" cy="3279165"/>
          </a:xfrm>
          <a:prstGeom prst="rect">
            <a:avLst/>
          </a:prstGeom>
        </p:spPr>
      </p:pic>
      <p:sp>
        <p:nvSpPr>
          <p:cNvPr id="11" name="Google Shape;285;p21">
            <a:extLst>
              <a:ext uri="{FF2B5EF4-FFF2-40B4-BE49-F238E27FC236}">
                <a16:creationId xmlns:a16="http://schemas.microsoft.com/office/drawing/2014/main" id="{C61E9C78-6350-4EAC-B64F-C99A022F693E}"/>
              </a:ext>
            </a:extLst>
          </p:cNvPr>
          <p:cNvSpPr txBox="1">
            <a:spLocks noGrp="1"/>
          </p:cNvSpPr>
          <p:nvPr>
            <p:ph type="body" idx="1"/>
          </p:nvPr>
        </p:nvSpPr>
        <p:spPr>
          <a:xfrm>
            <a:off x="1041366" y="1289257"/>
            <a:ext cx="2548648"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Cấu hình xác thực</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39302400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Realtime Database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13" name="Picture 12">
            <a:extLst>
              <a:ext uri="{FF2B5EF4-FFF2-40B4-BE49-F238E27FC236}">
                <a16:creationId xmlns:a16="http://schemas.microsoft.com/office/drawing/2014/main" id="{2D8E8123-C410-4411-A780-D977319071EB}"/>
              </a:ext>
            </a:extLst>
          </p:cNvPr>
          <p:cNvPicPr>
            <a:picLocks noChangeAspect="1"/>
          </p:cNvPicPr>
          <p:nvPr/>
        </p:nvPicPr>
        <p:blipFill>
          <a:blip r:embed="rId3"/>
          <a:stretch>
            <a:fillRect/>
          </a:stretch>
        </p:blipFill>
        <p:spPr>
          <a:xfrm>
            <a:off x="1041365" y="1644753"/>
            <a:ext cx="7061268" cy="3274346"/>
          </a:xfrm>
          <a:prstGeom prst="rect">
            <a:avLst/>
          </a:prstGeom>
        </p:spPr>
      </p:pic>
      <p:sp>
        <p:nvSpPr>
          <p:cNvPr id="12" name="Google Shape;285;p21">
            <a:extLst>
              <a:ext uri="{FF2B5EF4-FFF2-40B4-BE49-F238E27FC236}">
                <a16:creationId xmlns:a16="http://schemas.microsoft.com/office/drawing/2014/main" id="{924C5D00-7F99-4914-BFA5-4B5F289E323B}"/>
              </a:ext>
            </a:extLst>
          </p:cNvPr>
          <p:cNvSpPr txBox="1">
            <a:spLocks noGrp="1"/>
          </p:cNvSpPr>
          <p:nvPr>
            <p:ph type="body" idx="1"/>
          </p:nvPr>
        </p:nvSpPr>
        <p:spPr>
          <a:xfrm>
            <a:off x="1041365" y="1289257"/>
            <a:ext cx="3844533"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Cấu hình quyền đọc ghi dữ liệu</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11627427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Realtime Database</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4" name="Picture 3">
            <a:extLst>
              <a:ext uri="{FF2B5EF4-FFF2-40B4-BE49-F238E27FC236}">
                <a16:creationId xmlns:a16="http://schemas.microsoft.com/office/drawing/2014/main" id="{B0116304-C87F-4A05-9049-A2E521B9A4DA}"/>
              </a:ext>
            </a:extLst>
          </p:cNvPr>
          <p:cNvPicPr>
            <a:picLocks noChangeAspect="1"/>
          </p:cNvPicPr>
          <p:nvPr/>
        </p:nvPicPr>
        <p:blipFill>
          <a:blip r:embed="rId3"/>
          <a:stretch>
            <a:fillRect/>
          </a:stretch>
        </p:blipFill>
        <p:spPr>
          <a:xfrm>
            <a:off x="1061316" y="1617582"/>
            <a:ext cx="3244218" cy="3318797"/>
          </a:xfrm>
          <a:prstGeom prst="rect">
            <a:avLst/>
          </a:prstGeom>
        </p:spPr>
      </p:pic>
      <p:pic>
        <p:nvPicPr>
          <p:cNvPr id="6" name="Picture 5">
            <a:extLst>
              <a:ext uri="{FF2B5EF4-FFF2-40B4-BE49-F238E27FC236}">
                <a16:creationId xmlns:a16="http://schemas.microsoft.com/office/drawing/2014/main" id="{9FE2387F-FF0E-4351-859F-DD8F4CB837B2}"/>
              </a:ext>
            </a:extLst>
          </p:cNvPr>
          <p:cNvPicPr>
            <a:picLocks noChangeAspect="1"/>
          </p:cNvPicPr>
          <p:nvPr/>
        </p:nvPicPr>
        <p:blipFill>
          <a:blip r:embed="rId4"/>
          <a:stretch>
            <a:fillRect/>
          </a:stretch>
        </p:blipFill>
        <p:spPr>
          <a:xfrm>
            <a:off x="4777524" y="1617954"/>
            <a:ext cx="3247359" cy="3318425"/>
          </a:xfrm>
          <a:prstGeom prst="rect">
            <a:avLst/>
          </a:prstGeom>
        </p:spPr>
      </p:pic>
      <p:sp>
        <p:nvSpPr>
          <p:cNvPr id="12" name="Google Shape;285;p21">
            <a:extLst>
              <a:ext uri="{FF2B5EF4-FFF2-40B4-BE49-F238E27FC236}">
                <a16:creationId xmlns:a16="http://schemas.microsoft.com/office/drawing/2014/main" id="{924C5D00-7F99-4914-BFA5-4B5F289E323B}"/>
              </a:ext>
            </a:extLst>
          </p:cNvPr>
          <p:cNvSpPr txBox="1">
            <a:spLocks noGrp="1"/>
          </p:cNvSpPr>
          <p:nvPr>
            <p:ph type="body" idx="1"/>
          </p:nvPr>
        </p:nvSpPr>
        <p:spPr>
          <a:xfrm>
            <a:off x="2986170" y="1289257"/>
            <a:ext cx="3844533"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Triển khai thực tế database</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16173502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Cấu trúc – Phần cứng</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3" name="Picture 2">
            <a:extLst>
              <a:ext uri="{FF2B5EF4-FFF2-40B4-BE49-F238E27FC236}">
                <a16:creationId xmlns:a16="http://schemas.microsoft.com/office/drawing/2014/main" id="{3BB8817F-B921-4144-9CA8-D7CE7AE9C24C}"/>
              </a:ext>
            </a:extLst>
          </p:cNvPr>
          <p:cNvPicPr>
            <a:picLocks noChangeAspect="1"/>
          </p:cNvPicPr>
          <p:nvPr/>
        </p:nvPicPr>
        <p:blipFill>
          <a:blip r:embed="rId3"/>
          <a:stretch>
            <a:fillRect/>
          </a:stretch>
        </p:blipFill>
        <p:spPr>
          <a:xfrm>
            <a:off x="1041365" y="1635327"/>
            <a:ext cx="2898823" cy="3301052"/>
          </a:xfrm>
          <a:prstGeom prst="rect">
            <a:avLst/>
          </a:prstGeom>
        </p:spPr>
      </p:pic>
      <p:pic>
        <p:nvPicPr>
          <p:cNvPr id="5" name="Picture 4">
            <a:extLst>
              <a:ext uri="{FF2B5EF4-FFF2-40B4-BE49-F238E27FC236}">
                <a16:creationId xmlns:a16="http://schemas.microsoft.com/office/drawing/2014/main" id="{985B2DE8-8A47-4EDE-BFE3-7A6060F502AC}"/>
              </a:ext>
            </a:extLst>
          </p:cNvPr>
          <p:cNvPicPr>
            <a:picLocks noChangeAspect="1"/>
          </p:cNvPicPr>
          <p:nvPr/>
        </p:nvPicPr>
        <p:blipFill>
          <a:blip r:embed="rId4"/>
          <a:stretch>
            <a:fillRect/>
          </a:stretch>
        </p:blipFill>
        <p:spPr>
          <a:xfrm>
            <a:off x="5203814" y="1562669"/>
            <a:ext cx="2898822" cy="3356430"/>
          </a:xfrm>
          <a:prstGeom prst="rect">
            <a:avLst/>
          </a:prstGeom>
        </p:spPr>
      </p:pic>
      <p:sp>
        <p:nvSpPr>
          <p:cNvPr id="14" name="Google Shape;285;p21">
            <a:extLst>
              <a:ext uri="{FF2B5EF4-FFF2-40B4-BE49-F238E27FC236}">
                <a16:creationId xmlns:a16="http://schemas.microsoft.com/office/drawing/2014/main" id="{9E9EC4E2-F408-4348-A893-5982EF97A53C}"/>
              </a:ext>
            </a:extLst>
          </p:cNvPr>
          <p:cNvSpPr txBox="1">
            <a:spLocks/>
          </p:cNvSpPr>
          <p:nvPr/>
        </p:nvSpPr>
        <p:spPr>
          <a:xfrm>
            <a:off x="5203814" y="1228738"/>
            <a:ext cx="3844533" cy="406589"/>
          </a:xfrm>
          <a:prstGeom prst="rect">
            <a:avLst/>
          </a:prstGeom>
          <a:noFill/>
          <a:ln>
            <a:noFill/>
          </a:ln>
          <a:effectLst>
            <a:outerShdw blurRad="50800" dist="38100" dir="8100000" algn="tr" rotWithShape="0">
              <a:prstClr val="black">
                <a:alpha val="40000"/>
              </a:prst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Mạch thực tế</a:t>
            </a:r>
            <a:endParaRPr lang="en-US">
              <a:latin typeface="Bahnschrift Condensed" panose="020B0502040204020203" pitchFamily="34" charset="0"/>
              <a:ea typeface="Inter" panose="020B0502030000000004" pitchFamily="34" charset="0"/>
            </a:endParaRPr>
          </a:p>
        </p:txBody>
      </p:sp>
      <p:sp>
        <p:nvSpPr>
          <p:cNvPr id="12" name="Google Shape;285;p21">
            <a:extLst>
              <a:ext uri="{FF2B5EF4-FFF2-40B4-BE49-F238E27FC236}">
                <a16:creationId xmlns:a16="http://schemas.microsoft.com/office/drawing/2014/main" id="{924C5D00-7F99-4914-BFA5-4B5F289E323B}"/>
              </a:ext>
            </a:extLst>
          </p:cNvPr>
          <p:cNvSpPr txBox="1">
            <a:spLocks noGrp="1"/>
          </p:cNvSpPr>
          <p:nvPr>
            <p:ph type="body" idx="1"/>
          </p:nvPr>
        </p:nvSpPr>
        <p:spPr>
          <a:xfrm>
            <a:off x="1041365" y="1289257"/>
            <a:ext cx="3844533" cy="406589"/>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spcAft>
                <a:spcPts val="1200"/>
              </a:spcAft>
              <a:buNone/>
            </a:pPr>
            <a:r>
              <a:rPr lang="en-US">
                <a:highlight>
                  <a:srgbClr val="1F9CA0"/>
                </a:highlight>
                <a:latin typeface="Bahnschrift Condensed" panose="020B0502040204020203" pitchFamily="34" charset="0"/>
                <a:ea typeface="Inter" panose="020B0502030000000004" pitchFamily="34" charset="0"/>
              </a:rPr>
              <a:t>Sơ đồ mạch</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22341351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effectLst>
            <a:outerShdw blurRad="50800" dist="38100" dir="8100000" algn="tr" rotWithShape="0">
              <a:prstClr val="black">
                <a:alpha val="40000"/>
              </a:prstClr>
            </a:outerShdw>
          </a:effectLst>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Thực nghiệm</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pic>
        <p:nvPicPr>
          <p:cNvPr id="5" name="Picture 4">
            <a:extLst>
              <a:ext uri="{FF2B5EF4-FFF2-40B4-BE49-F238E27FC236}">
                <a16:creationId xmlns:a16="http://schemas.microsoft.com/office/drawing/2014/main" id="{115B512A-D10C-4DB3-BA4D-5B428BD76CD5}"/>
              </a:ext>
            </a:extLst>
          </p:cNvPr>
          <p:cNvPicPr>
            <a:picLocks noChangeAspect="1"/>
          </p:cNvPicPr>
          <p:nvPr/>
        </p:nvPicPr>
        <p:blipFill>
          <a:blip r:embed="rId3"/>
          <a:stretch>
            <a:fillRect/>
          </a:stretch>
        </p:blipFill>
        <p:spPr>
          <a:xfrm>
            <a:off x="3331386" y="1806772"/>
            <a:ext cx="2481228" cy="2481228"/>
          </a:xfrm>
          <a:prstGeom prst="rect">
            <a:avLst/>
          </a:prstGeom>
        </p:spPr>
      </p:pic>
    </p:spTree>
    <p:extLst>
      <p:ext uri="{BB962C8B-B14F-4D97-AF65-F5344CB8AC3E}">
        <p14:creationId xmlns:p14="http://schemas.microsoft.com/office/powerpoint/2010/main" val="25386357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txBox="1">
            <a:spLocks noGrp="1"/>
          </p:cNvSpPr>
          <p:nvPr>
            <p:ph type="ctrTitle" idx="4294967295"/>
          </p:nvPr>
        </p:nvSpPr>
        <p:spPr>
          <a:xfrm>
            <a:off x="402634" y="2172762"/>
            <a:ext cx="4480138"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 YOU!</a:t>
            </a:r>
            <a:endParaRPr sz="6800"/>
          </a:p>
        </p:txBody>
      </p:sp>
      <p:sp>
        <p:nvSpPr>
          <p:cNvPr id="464" name="Google Shape;464;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grpSp>
        <p:nvGrpSpPr>
          <p:cNvPr id="465" name="Google Shape;465;p34"/>
          <p:cNvGrpSpPr/>
          <p:nvPr/>
        </p:nvGrpSpPr>
        <p:grpSpPr>
          <a:xfrm rot="10800000">
            <a:off x="5014102" y="1109741"/>
            <a:ext cx="4122748" cy="2955434"/>
            <a:chOff x="291713" y="847485"/>
            <a:chExt cx="489987" cy="351315"/>
          </a:xfrm>
        </p:grpSpPr>
        <p:sp>
          <p:nvSpPr>
            <p:cNvPr id="466" name="Google Shape;466;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a:off x="5781655" y="2060399"/>
            <a:ext cx="958428" cy="901731"/>
            <a:chOff x="5972700" y="2330200"/>
            <a:chExt cx="411625" cy="387275"/>
          </a:xfrm>
        </p:grpSpPr>
        <p:sp>
          <p:nvSpPr>
            <p:cNvPr id="469" name="Google Shape;469;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274821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aphicFrame>
        <p:nvGraphicFramePr>
          <p:cNvPr id="2" name="Table 2">
            <a:extLst>
              <a:ext uri="{FF2B5EF4-FFF2-40B4-BE49-F238E27FC236}">
                <a16:creationId xmlns:a16="http://schemas.microsoft.com/office/drawing/2014/main" id="{D8DC1FD9-2354-4B70-858D-BB169F719FAD}"/>
              </a:ext>
            </a:extLst>
          </p:cNvPr>
          <p:cNvGraphicFramePr>
            <a:graphicFrameLocks noGrp="1"/>
          </p:cNvGraphicFramePr>
          <p:nvPr>
            <p:extLst>
              <p:ext uri="{D42A27DB-BD31-4B8C-83A1-F6EECF244321}">
                <p14:modId xmlns:p14="http://schemas.microsoft.com/office/powerpoint/2010/main" val="888995719"/>
              </p:ext>
            </p:extLst>
          </p:nvPr>
        </p:nvGraphicFramePr>
        <p:xfrm>
          <a:off x="756035" y="1551250"/>
          <a:ext cx="6935893" cy="1767430"/>
        </p:xfrm>
        <a:graphic>
          <a:graphicData uri="http://schemas.openxmlformats.org/drawingml/2006/table">
            <a:tbl>
              <a:tblPr firstRow="1" bandRow="1">
                <a:effectLst>
                  <a:outerShdw blurRad="50800" dist="38100" dir="5400000" algn="t" rotWithShape="0">
                    <a:prstClr val="black">
                      <a:alpha val="40000"/>
                    </a:prstClr>
                  </a:outerShdw>
                </a:effectLst>
                <a:tableStyleId>{E9A5B51C-8CD4-41C5-B16D-47832BB83C99}</a:tableStyleId>
              </a:tblPr>
              <a:tblGrid>
                <a:gridCol w="1876213">
                  <a:extLst>
                    <a:ext uri="{9D8B030D-6E8A-4147-A177-3AD203B41FA5}">
                      <a16:colId xmlns:a16="http://schemas.microsoft.com/office/drawing/2014/main" val="1791488379"/>
                    </a:ext>
                  </a:extLst>
                </a:gridCol>
                <a:gridCol w="5059680">
                  <a:extLst>
                    <a:ext uri="{9D8B030D-6E8A-4147-A177-3AD203B41FA5}">
                      <a16:colId xmlns:a16="http://schemas.microsoft.com/office/drawing/2014/main" val="1370766412"/>
                    </a:ext>
                  </a:extLst>
                </a:gridCol>
              </a:tblGrid>
              <a:tr h="656603">
                <a:tc>
                  <a:txBody>
                    <a:bodyPr/>
                    <a:lstStyle/>
                    <a:p>
                      <a:pPr marL="457200" indent="-457200">
                        <a:lnSpc>
                          <a:spcPct val="100000"/>
                        </a:lnSpc>
                        <a:spcAft>
                          <a:spcPts val="600"/>
                        </a:spcAft>
                        <a:buClr>
                          <a:schemeClr val="accent4"/>
                        </a:buClr>
                        <a:buFont typeface="Wingdings" panose="05000000000000000000" pitchFamily="2" charset="2"/>
                        <a:buChar char="Ø"/>
                      </a:pPr>
                      <a:r>
                        <a:rPr lang="vi-VN" sz="3000" u="sng">
                          <a:solidFill>
                            <a:schemeClr val="tx1"/>
                          </a:solidFill>
                          <a:latin typeface="Bahnschrift Condensed" panose="020B0502040204020203" pitchFamily="34" charset="0"/>
                        </a:rPr>
                        <a:t>Phần 1:</a:t>
                      </a:r>
                      <a:endParaRPr lang="en-US" sz="3000" u="sng">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nSpc>
                          <a:spcPct val="100000"/>
                        </a:lnSpc>
                        <a:spcAft>
                          <a:spcPts val="600"/>
                        </a:spcAft>
                      </a:pPr>
                      <a:r>
                        <a:rPr lang="en-US" sz="3000">
                          <a:solidFill>
                            <a:schemeClr val="tx1"/>
                          </a:solidFill>
                          <a:latin typeface="Bahnschrift Condensed" panose="020B0502040204020203" pitchFamily="34" charset="0"/>
                        </a:rPr>
                        <a:t>Sơ lược đề tài giữa kì</a:t>
                      </a:r>
                      <a:endParaRPr lang="en-US" sz="3000">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44446378"/>
                  </a:ext>
                </a:extLst>
              </a:tr>
              <a:tr h="562187">
                <a:tc>
                  <a:txBody>
                    <a:bodyPr/>
                    <a:lstStyle/>
                    <a:p>
                      <a:pPr marL="457200" indent="-457200">
                        <a:lnSpc>
                          <a:spcPct val="100000"/>
                        </a:lnSpc>
                        <a:buClr>
                          <a:schemeClr val="accent4"/>
                        </a:buClr>
                        <a:buFont typeface="Wingdings" panose="05000000000000000000" pitchFamily="2" charset="2"/>
                        <a:buChar char="Ø"/>
                      </a:pPr>
                      <a:r>
                        <a:rPr lang="vi-VN" sz="3000" u="sng">
                          <a:solidFill>
                            <a:schemeClr val="tx1"/>
                          </a:solidFill>
                          <a:latin typeface="Bahnschrift Condensed" panose="020B0502040204020203" pitchFamily="34" charset="0"/>
                          <a:cs typeface="Times New Roman" panose="02020603050405020304" pitchFamily="18" charset="0"/>
                        </a:rPr>
                        <a:t>Phần 2:</a:t>
                      </a:r>
                      <a:endParaRPr lang="en-US" sz="3000" u="sng">
                        <a:solidFill>
                          <a:schemeClr val="tx1"/>
                        </a:solidFill>
                        <a:latin typeface="Bahnschrift Condensed" panose="020B0502040204020203" pitchFamily="34"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nSpc>
                          <a:spcPct val="100000"/>
                        </a:lnSpc>
                      </a:pPr>
                      <a:r>
                        <a:rPr lang="en-US" sz="3000" u="none">
                          <a:solidFill>
                            <a:schemeClr val="tx1"/>
                          </a:solidFill>
                          <a:latin typeface="Bahnschrift Condensed" panose="020B0502040204020203" pitchFamily="34" charset="0"/>
                          <a:cs typeface="Times New Roman" panose="02020603050405020304" pitchFamily="18" charset="0"/>
                        </a:rPr>
                        <a:t>Nền tảng và thiết bị sử dụng</a:t>
                      </a:r>
                      <a:endParaRPr lang="en-US" sz="2800" u="none">
                        <a:solidFill>
                          <a:schemeClr val="tx1"/>
                        </a:solidFill>
                        <a:latin typeface="Bahnschrift Condensed" panose="020B0502040204020203" pitchFamily="34"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97199820"/>
                  </a:ext>
                </a:extLst>
              </a:tr>
              <a:tr h="370840">
                <a:tc>
                  <a:txBody>
                    <a:bodyPr/>
                    <a:lstStyle/>
                    <a:p>
                      <a:pPr marL="457200" indent="-457200">
                        <a:lnSpc>
                          <a:spcPct val="100000"/>
                        </a:lnSpc>
                        <a:buClr>
                          <a:schemeClr val="accent4"/>
                        </a:buClr>
                        <a:buFont typeface="Wingdings" panose="05000000000000000000" pitchFamily="2" charset="2"/>
                        <a:buChar char="Ø"/>
                      </a:pPr>
                      <a:r>
                        <a:rPr lang="vi-VN" sz="3000" u="sng">
                          <a:solidFill>
                            <a:schemeClr val="tx1"/>
                          </a:solidFill>
                          <a:latin typeface="Bahnschrift Condensed" panose="020B0502040204020203" pitchFamily="34" charset="0"/>
                          <a:cs typeface="Times New Roman" panose="02020603050405020304" pitchFamily="18" charset="0"/>
                        </a:rPr>
                        <a:t>Phần 3:</a:t>
                      </a:r>
                      <a:endParaRPr lang="en-US" sz="3000" u="sng">
                        <a:solidFill>
                          <a:schemeClr val="tx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000">
                          <a:solidFill>
                            <a:schemeClr val="tx1"/>
                          </a:solidFill>
                          <a:latin typeface="Bahnschrift Condensed" panose="020B0502040204020203" pitchFamily="34" charset="0"/>
                          <a:cs typeface="Times New Roman" panose="02020603050405020304" pitchFamily="18" charset="0"/>
                        </a:rPr>
                        <a:t>Chi tiết đề tài cuối kì</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88953137"/>
                  </a:ext>
                </a:extLst>
              </a:tr>
            </a:tbl>
          </a:graphicData>
        </a:graphic>
      </p:graphicFrame>
      <p:sp>
        <p:nvSpPr>
          <p:cNvPr id="4" name="Title 3">
            <a:extLst>
              <a:ext uri="{FF2B5EF4-FFF2-40B4-BE49-F238E27FC236}">
                <a16:creationId xmlns:a16="http://schemas.microsoft.com/office/drawing/2014/main" id="{13CE7B0B-1431-4B39-9398-B0628C0285D9}"/>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vi-VN"/>
              <a:t>Nội dung</a:t>
            </a:r>
            <a:r>
              <a:rPr lang="en-US"/>
              <a:t> báo cáo</a:t>
            </a:r>
          </a:p>
        </p:txBody>
      </p:sp>
    </p:spTree>
    <p:extLst>
      <p:ext uri="{BB962C8B-B14F-4D97-AF65-F5344CB8AC3E}">
        <p14:creationId xmlns:p14="http://schemas.microsoft.com/office/powerpoint/2010/main" val="302535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879808" cy="608400"/>
          </a:xfrm>
          <a:prstGeom prst="rect">
            <a:avLst/>
          </a:prstGeom>
          <a:effectLst>
            <a:outerShdw blurRad="50800" dist="38100" algn="l" rotWithShape="0">
              <a:prstClr val="black">
                <a:alpha val="40000"/>
              </a:prstClr>
            </a:outerShdw>
          </a:effectLst>
        </p:spPr>
        <p:txBody>
          <a:bodyPr spcFirstLastPara="1" wrap="square" lIns="0" tIns="0" rIns="0" bIns="0" anchor="b" anchorCtr="0">
            <a:noAutofit/>
          </a:bodyPr>
          <a:lstStyle/>
          <a:p>
            <a:pPr>
              <a:lnSpc>
                <a:spcPct val="100000"/>
              </a:lnSpc>
              <a:spcAft>
                <a:spcPts val="600"/>
              </a:spcAft>
            </a:pPr>
            <a:r>
              <a:rPr lang="en-US" sz="4800">
                <a:solidFill>
                  <a:schemeClr val="tx1"/>
                </a:solidFill>
                <a:latin typeface="Bahnschrift Condensed" panose="020B0502040204020203" pitchFamily="34" charset="0"/>
              </a:rPr>
              <a:t>Sơ lược đề tài giữa kì</a:t>
            </a:r>
            <a:endParaRPr lang="en-US" sz="4800">
              <a:solidFill>
                <a:schemeClr val="tx1"/>
              </a:solidFill>
            </a:endParaRPr>
          </a:p>
        </p:txBody>
      </p:sp>
      <p:sp>
        <p:nvSpPr>
          <p:cNvPr id="229" name="Google Shape;229;p15"/>
          <p:cNvSpPr txBox="1">
            <a:spLocks noGrp="1"/>
          </p:cNvSpPr>
          <p:nvPr>
            <p:ph type="subTitle" idx="1"/>
          </p:nvPr>
        </p:nvSpPr>
        <p:spPr>
          <a:xfrm>
            <a:off x="1823924" y="2655065"/>
            <a:ext cx="7150469"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a:latin typeface="Bahnschrift Condensed" panose="020B0502040204020203" pitchFamily="34" charset="0"/>
              </a:rPr>
              <a:t>Giao diện, chức năng, phần cứng</a:t>
            </a:r>
            <a:endParaRPr>
              <a:latin typeface="Bahnschrift Condensed" panose="020B0502040204020203" pitchFamily="34" charset="0"/>
            </a:endParaRPr>
          </a:p>
        </p:txBody>
      </p:sp>
      <p:sp>
        <p:nvSpPr>
          <p:cNvPr id="230" name="Google Shape;230;p15"/>
          <p:cNvSpPr txBox="1"/>
          <p:nvPr/>
        </p:nvSpPr>
        <p:spPr>
          <a:xfrm>
            <a:off x="708350" y="2046300"/>
            <a:ext cx="908700" cy="1051800"/>
          </a:xfrm>
          <a:prstGeom prst="rect">
            <a:avLst/>
          </a:prstGeom>
          <a:noFill/>
          <a:ln>
            <a:noFill/>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829397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6"/>
          <p:cNvSpPr txBox="1">
            <a:spLocks noGrp="1"/>
          </p:cNvSpPr>
          <p:nvPr>
            <p:ph type="title"/>
          </p:nvPr>
        </p:nvSpPr>
        <p:spPr>
          <a:xfrm>
            <a:off x="1207850" y="855506"/>
            <a:ext cx="6728400" cy="351300"/>
          </a:xfrm>
          <a:prstGeom prst="rect">
            <a:avLst/>
          </a:prstGeom>
          <a:effectLst>
            <a:outerShdw blurRad="50800" dist="38100" algn="l" rotWithShape="0">
              <a:prstClr val="black">
                <a:alpha val="40000"/>
              </a:prstClr>
            </a:outerShdw>
          </a:effectLst>
        </p:spPr>
        <p:txBody>
          <a:bodyPr spcFirstLastPara="1" wrap="square" lIns="0" tIns="0" rIns="0" bIns="0" anchor="ctr"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Giao diện</a:t>
            </a:r>
            <a:endParaRPr>
              <a:latin typeface="Saira SemiCondensed Medium" panose="020B0604020202020204" charset="0"/>
              <a:cs typeface="Saira SemiCondensed Medium" panose="020B0604020202020204" charset="0"/>
            </a:endParaRPr>
          </a:p>
        </p:txBody>
      </p:sp>
      <p:sp>
        <p:nvSpPr>
          <p:cNvPr id="485" name="Google Shape;485;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6" name="Picture 5">
            <a:extLst>
              <a:ext uri="{FF2B5EF4-FFF2-40B4-BE49-F238E27FC236}">
                <a16:creationId xmlns:a16="http://schemas.microsoft.com/office/drawing/2014/main" id="{68648964-36DF-48C5-B24D-9870323333F9}"/>
              </a:ext>
            </a:extLst>
          </p:cNvPr>
          <p:cNvPicPr>
            <a:picLocks noChangeAspect="1"/>
          </p:cNvPicPr>
          <p:nvPr/>
        </p:nvPicPr>
        <p:blipFill>
          <a:blip r:embed="rId3"/>
          <a:stretch>
            <a:fillRect/>
          </a:stretch>
        </p:blipFill>
        <p:spPr>
          <a:xfrm>
            <a:off x="1483017" y="1226404"/>
            <a:ext cx="7093440" cy="3764696"/>
          </a:xfrm>
          <a:prstGeom prst="rect">
            <a:avLst/>
          </a:prstGeom>
        </p:spPr>
      </p:pic>
      <p:sp>
        <p:nvSpPr>
          <p:cNvPr id="3" name="Text Placeholder 2">
            <a:extLst>
              <a:ext uri="{FF2B5EF4-FFF2-40B4-BE49-F238E27FC236}">
                <a16:creationId xmlns:a16="http://schemas.microsoft.com/office/drawing/2014/main" id="{542D78AA-315A-474C-9D60-30DDA5D1B0E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585869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6"/>
          <p:cNvSpPr txBox="1">
            <a:spLocks noGrp="1"/>
          </p:cNvSpPr>
          <p:nvPr>
            <p:ph type="title"/>
          </p:nvPr>
        </p:nvSpPr>
        <p:spPr>
          <a:xfrm>
            <a:off x="1207850" y="855506"/>
            <a:ext cx="6728400" cy="351300"/>
          </a:xfrm>
          <a:prstGeom prst="rect">
            <a:avLst/>
          </a:prstGeom>
          <a:effectLst>
            <a:outerShdw blurRad="50800" dist="38100" algn="l" rotWithShape="0">
              <a:prstClr val="black">
                <a:alpha val="40000"/>
              </a:prstClr>
            </a:outerShdw>
          </a:effectLst>
        </p:spPr>
        <p:txBody>
          <a:bodyPr spcFirstLastPara="1" wrap="square" lIns="0" tIns="0" rIns="0" bIns="0" anchor="ctr"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Chức năng</a:t>
            </a:r>
            <a:endParaRPr>
              <a:latin typeface="Saira SemiCondensed Medium" panose="020B0604020202020204" charset="0"/>
              <a:cs typeface="Saira SemiCondensed Medium" panose="020B0604020202020204" charset="0"/>
            </a:endParaRPr>
          </a:p>
        </p:txBody>
      </p:sp>
      <p:sp>
        <p:nvSpPr>
          <p:cNvPr id="485" name="Google Shape;485;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4" name="Google Shape;483;p36">
            <a:extLst>
              <a:ext uri="{FF2B5EF4-FFF2-40B4-BE49-F238E27FC236}">
                <a16:creationId xmlns:a16="http://schemas.microsoft.com/office/drawing/2014/main" id="{09042B1A-F598-4D61-8F03-BD023E91E283}"/>
              </a:ext>
            </a:extLst>
          </p:cNvPr>
          <p:cNvSpPr txBox="1">
            <a:spLocks/>
          </p:cNvSpPr>
          <p:nvPr/>
        </p:nvSpPr>
        <p:spPr>
          <a:xfrm>
            <a:off x="1867512" y="1444079"/>
            <a:ext cx="2083990" cy="475713"/>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 sz="2800">
                <a:latin typeface="Bahnschrift Condensed" panose="020B0502040204020203" pitchFamily="34" charset="0"/>
                <a:ea typeface="Inter" panose="020B0502030000000004" pitchFamily="34" charset="0"/>
              </a:rPr>
              <a:t>Tắt bật đèn</a:t>
            </a:r>
          </a:p>
        </p:txBody>
      </p:sp>
      <p:pic>
        <p:nvPicPr>
          <p:cNvPr id="17" name="Picture 16">
            <a:extLst>
              <a:ext uri="{FF2B5EF4-FFF2-40B4-BE49-F238E27FC236}">
                <a16:creationId xmlns:a16="http://schemas.microsoft.com/office/drawing/2014/main" id="{DD31371E-11A4-461A-996F-9A12BAFBBE2B}"/>
              </a:ext>
            </a:extLst>
          </p:cNvPr>
          <p:cNvPicPr>
            <a:picLocks noChangeAspect="1"/>
          </p:cNvPicPr>
          <p:nvPr/>
        </p:nvPicPr>
        <p:blipFill>
          <a:blip r:embed="rId3"/>
          <a:stretch>
            <a:fillRect/>
          </a:stretch>
        </p:blipFill>
        <p:spPr>
          <a:xfrm>
            <a:off x="2302230" y="1950241"/>
            <a:ext cx="1214554" cy="1214554"/>
          </a:xfrm>
          <a:prstGeom prst="rect">
            <a:avLst/>
          </a:prstGeom>
        </p:spPr>
      </p:pic>
      <p:pic>
        <p:nvPicPr>
          <p:cNvPr id="18" name="Picture 17">
            <a:extLst>
              <a:ext uri="{FF2B5EF4-FFF2-40B4-BE49-F238E27FC236}">
                <a16:creationId xmlns:a16="http://schemas.microsoft.com/office/drawing/2014/main" id="{4E3F3E7D-7152-4157-B39A-C1164F12DF4B}"/>
              </a:ext>
            </a:extLst>
          </p:cNvPr>
          <p:cNvPicPr>
            <a:picLocks noChangeAspect="1"/>
          </p:cNvPicPr>
          <p:nvPr/>
        </p:nvPicPr>
        <p:blipFill>
          <a:blip r:embed="rId4"/>
          <a:stretch>
            <a:fillRect/>
          </a:stretch>
        </p:blipFill>
        <p:spPr>
          <a:xfrm>
            <a:off x="2296729" y="3775169"/>
            <a:ext cx="1124068" cy="1124068"/>
          </a:xfrm>
          <a:prstGeom prst="rect">
            <a:avLst/>
          </a:prstGeom>
        </p:spPr>
      </p:pic>
      <p:sp>
        <p:nvSpPr>
          <p:cNvPr id="19" name="Google Shape;483;p36">
            <a:extLst>
              <a:ext uri="{FF2B5EF4-FFF2-40B4-BE49-F238E27FC236}">
                <a16:creationId xmlns:a16="http://schemas.microsoft.com/office/drawing/2014/main" id="{1A96E3A2-029C-473C-9F3A-F6543E47BADB}"/>
              </a:ext>
            </a:extLst>
          </p:cNvPr>
          <p:cNvSpPr txBox="1">
            <a:spLocks/>
          </p:cNvSpPr>
          <p:nvPr/>
        </p:nvSpPr>
        <p:spPr>
          <a:xfrm>
            <a:off x="5101540" y="1361023"/>
            <a:ext cx="2835729" cy="58921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Thay đổi độ sáng</a:t>
            </a:r>
          </a:p>
        </p:txBody>
      </p:sp>
      <p:sp>
        <p:nvSpPr>
          <p:cNvPr id="20" name="Google Shape;483;p36">
            <a:extLst>
              <a:ext uri="{FF2B5EF4-FFF2-40B4-BE49-F238E27FC236}">
                <a16:creationId xmlns:a16="http://schemas.microsoft.com/office/drawing/2014/main" id="{09631CA6-2EEA-47C2-ABBE-BB97F214E56C}"/>
              </a:ext>
            </a:extLst>
          </p:cNvPr>
          <p:cNvSpPr txBox="1">
            <a:spLocks/>
          </p:cNvSpPr>
          <p:nvPr/>
        </p:nvSpPr>
        <p:spPr>
          <a:xfrm>
            <a:off x="1867512" y="3318572"/>
            <a:ext cx="2835729" cy="55876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Thay đổi màu sắc</a:t>
            </a:r>
          </a:p>
        </p:txBody>
      </p:sp>
      <p:sp>
        <p:nvSpPr>
          <p:cNvPr id="21" name="Google Shape;483;p36">
            <a:extLst>
              <a:ext uri="{FF2B5EF4-FFF2-40B4-BE49-F238E27FC236}">
                <a16:creationId xmlns:a16="http://schemas.microsoft.com/office/drawing/2014/main" id="{5B1B413A-BA8C-48EC-9E73-D1C9317D5AD7}"/>
              </a:ext>
            </a:extLst>
          </p:cNvPr>
          <p:cNvSpPr txBox="1">
            <a:spLocks/>
          </p:cNvSpPr>
          <p:nvPr/>
        </p:nvSpPr>
        <p:spPr>
          <a:xfrm>
            <a:off x="5100520" y="3318572"/>
            <a:ext cx="2835729" cy="456598"/>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indent="-457200">
              <a:spcAft>
                <a:spcPts val="1200"/>
              </a:spcAft>
              <a:buFont typeface="Wingdings" panose="05000000000000000000" pitchFamily="2" charset="2"/>
              <a:buChar char="Ø"/>
            </a:pPr>
            <a:r>
              <a:rPr lang="en-US" sz="2800">
                <a:latin typeface="Bahnschrift Condensed" panose="020B0502040204020203" pitchFamily="34" charset="0"/>
                <a:ea typeface="Inter" panose="020B0502030000000004" pitchFamily="34" charset="0"/>
              </a:rPr>
              <a:t>Nhấp nháy</a:t>
            </a:r>
          </a:p>
        </p:txBody>
      </p:sp>
      <p:pic>
        <p:nvPicPr>
          <p:cNvPr id="22" name="Picture 21">
            <a:extLst>
              <a:ext uri="{FF2B5EF4-FFF2-40B4-BE49-F238E27FC236}">
                <a16:creationId xmlns:a16="http://schemas.microsoft.com/office/drawing/2014/main" id="{F5DCD9BC-4CB3-49C6-B8E2-6CB744E6015A}"/>
              </a:ext>
            </a:extLst>
          </p:cNvPr>
          <p:cNvPicPr>
            <a:picLocks noChangeAspect="1"/>
          </p:cNvPicPr>
          <p:nvPr/>
        </p:nvPicPr>
        <p:blipFill>
          <a:blip r:embed="rId5"/>
          <a:stretch>
            <a:fillRect/>
          </a:stretch>
        </p:blipFill>
        <p:spPr>
          <a:xfrm>
            <a:off x="6068518" y="1919792"/>
            <a:ext cx="899732" cy="899732"/>
          </a:xfrm>
          <a:prstGeom prst="rect">
            <a:avLst/>
          </a:prstGeom>
        </p:spPr>
      </p:pic>
      <p:pic>
        <p:nvPicPr>
          <p:cNvPr id="23" name="Picture 22">
            <a:extLst>
              <a:ext uri="{FF2B5EF4-FFF2-40B4-BE49-F238E27FC236}">
                <a16:creationId xmlns:a16="http://schemas.microsoft.com/office/drawing/2014/main" id="{0EF187A2-2E2F-42C0-86A5-E7454801BA36}"/>
              </a:ext>
            </a:extLst>
          </p:cNvPr>
          <p:cNvPicPr>
            <a:picLocks noChangeAspect="1"/>
          </p:cNvPicPr>
          <p:nvPr/>
        </p:nvPicPr>
        <p:blipFill>
          <a:blip r:embed="rId6"/>
          <a:stretch>
            <a:fillRect/>
          </a:stretch>
        </p:blipFill>
        <p:spPr>
          <a:xfrm>
            <a:off x="5783253" y="3673238"/>
            <a:ext cx="1470262" cy="1470262"/>
          </a:xfrm>
          <a:prstGeom prst="rect">
            <a:avLst/>
          </a:prstGeom>
        </p:spPr>
      </p:pic>
    </p:spTree>
    <p:extLst>
      <p:ext uri="{BB962C8B-B14F-4D97-AF65-F5344CB8AC3E}">
        <p14:creationId xmlns:p14="http://schemas.microsoft.com/office/powerpoint/2010/main" val="24272766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6"/>
          <p:cNvSpPr txBox="1">
            <a:spLocks noGrp="1"/>
          </p:cNvSpPr>
          <p:nvPr>
            <p:ph type="title"/>
          </p:nvPr>
        </p:nvSpPr>
        <p:spPr>
          <a:xfrm>
            <a:off x="1207850" y="855506"/>
            <a:ext cx="2605537" cy="351300"/>
          </a:xfrm>
          <a:prstGeom prst="rect">
            <a:avLst/>
          </a:prstGeom>
          <a:effectLst>
            <a:outerShdw blurRad="50800" dist="38100" algn="l" rotWithShape="0">
              <a:prstClr val="black">
                <a:alpha val="40000"/>
              </a:prstClr>
            </a:outerShdw>
          </a:effectLst>
        </p:spPr>
        <p:txBody>
          <a:bodyPr spcFirstLastPara="1" wrap="square" lIns="0" tIns="0" rIns="0" bIns="0" anchor="ctr"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Sơ đồ thiết kế</a:t>
            </a:r>
            <a:endParaRPr>
              <a:latin typeface="Saira SemiCondensed Medium" panose="020B0604020202020204" charset="0"/>
              <a:cs typeface="Saira SemiCondensed Medium" panose="020B0604020202020204" charset="0"/>
            </a:endParaRPr>
          </a:p>
        </p:txBody>
      </p:sp>
      <p:sp>
        <p:nvSpPr>
          <p:cNvPr id="485" name="Google Shape;485;p3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5" name="Picture 4" descr="A close-up of a circuit board&#10;&#10;Description automatically generated with medium confidence">
            <a:extLst>
              <a:ext uri="{FF2B5EF4-FFF2-40B4-BE49-F238E27FC236}">
                <a16:creationId xmlns:a16="http://schemas.microsoft.com/office/drawing/2014/main" id="{5006B677-A954-4FA3-9F33-730A39FCA0AA}"/>
              </a:ext>
            </a:extLst>
          </p:cNvPr>
          <p:cNvPicPr>
            <a:picLocks noChangeAspect="1"/>
          </p:cNvPicPr>
          <p:nvPr/>
        </p:nvPicPr>
        <p:blipFill>
          <a:blip r:embed="rId3"/>
          <a:stretch>
            <a:fillRect/>
          </a:stretch>
        </p:blipFill>
        <p:spPr>
          <a:xfrm>
            <a:off x="3088530" y="1445071"/>
            <a:ext cx="2966940" cy="34982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838028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267550"/>
            <a:ext cx="7320075" cy="608400"/>
          </a:xfrm>
          <a:prstGeom prst="rect">
            <a:avLst/>
          </a:prstGeom>
          <a:effectLst>
            <a:outerShdw blurRad="50800" dist="38100" algn="l" rotWithShape="0">
              <a:prstClr val="black">
                <a:alpha val="40000"/>
              </a:prstClr>
            </a:outerShdw>
          </a:effectLst>
        </p:spPr>
        <p:txBody>
          <a:bodyPr spcFirstLastPara="1" wrap="square" lIns="0" tIns="0" rIns="0" bIns="0" anchor="b" anchorCtr="0">
            <a:noAutofit/>
          </a:bodyPr>
          <a:lstStyle/>
          <a:p>
            <a:pPr marL="0" lvl="0" indent="0" algn="l" rtl="0">
              <a:spcBef>
                <a:spcPts val="0"/>
              </a:spcBef>
              <a:spcAft>
                <a:spcPts val="0"/>
              </a:spcAft>
              <a:buNone/>
            </a:pPr>
            <a:r>
              <a:rPr lang="en-US"/>
              <a:t>Nền tảng và công cụ sử dụng</a:t>
            </a:r>
            <a:endParaRPr/>
          </a:p>
        </p:txBody>
      </p:sp>
      <p:sp>
        <p:nvSpPr>
          <p:cNvPr id="230" name="Google Shape;230;p15"/>
          <p:cNvSpPr txBox="1"/>
          <p:nvPr/>
        </p:nvSpPr>
        <p:spPr>
          <a:xfrm>
            <a:off x="708350" y="2046300"/>
            <a:ext cx="908700" cy="1051800"/>
          </a:xfrm>
          <a:prstGeom prst="rect">
            <a:avLst/>
          </a:prstGeom>
          <a:noFill/>
          <a:ln>
            <a:noFill/>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2</a:t>
            </a:r>
            <a:endParaRPr b="1">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193069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49" y="855500"/>
            <a:ext cx="5931243" cy="351300"/>
          </a:xfrm>
          <a:prstGeom prst="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txBody>
          <a:bodyPr spcFirstLastPara="1" wrap="square" lIns="0" tIns="0" rIns="0" bIns="0" anchor="t" anchorCtr="0">
            <a:noAutofit/>
          </a:bodyPr>
          <a:lstStyle/>
          <a:p>
            <a:pPr marL="0" lvl="0" indent="0" algn="l" rtl="0">
              <a:spcBef>
                <a:spcPts val="0"/>
              </a:spcBef>
              <a:spcAft>
                <a:spcPts val="0"/>
              </a:spcAft>
              <a:buNone/>
            </a:pPr>
            <a:r>
              <a:rPr lang="en-US">
                <a:latin typeface="Saira SemiCondensed Medium" panose="020B0604020202020204" charset="0"/>
                <a:cs typeface="Saira SemiCondensed Medium" panose="020B0604020202020204" charset="0"/>
              </a:rPr>
              <a:t>Phần cứng</a:t>
            </a:r>
            <a:endParaRPr>
              <a:latin typeface="Saira SemiCondensed Medium" panose="020B0604020202020204" charset="0"/>
              <a:cs typeface="Saira SemiCondensed Medium" panose="020B0604020202020204" charset="0"/>
            </a:endParaRPr>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13" name="Picture 12">
            <a:extLst>
              <a:ext uri="{FF2B5EF4-FFF2-40B4-BE49-F238E27FC236}">
                <a16:creationId xmlns:a16="http://schemas.microsoft.com/office/drawing/2014/main" id="{34FA8E09-9D07-4707-8107-8B5B8BAE5DF6}"/>
              </a:ext>
            </a:extLst>
          </p:cNvPr>
          <p:cNvPicPr>
            <a:picLocks noChangeAspect="1"/>
          </p:cNvPicPr>
          <p:nvPr/>
        </p:nvPicPr>
        <p:blipFill>
          <a:blip r:embed="rId3"/>
          <a:stretch>
            <a:fillRect/>
          </a:stretch>
        </p:blipFill>
        <p:spPr>
          <a:xfrm>
            <a:off x="328175" y="1505095"/>
            <a:ext cx="2090237" cy="2090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B53E12DB-C707-4FB7-B169-7252E14FEFE5}"/>
              </a:ext>
            </a:extLst>
          </p:cNvPr>
          <p:cNvPicPr>
            <a:picLocks noChangeAspect="1"/>
          </p:cNvPicPr>
          <p:nvPr/>
        </p:nvPicPr>
        <p:blipFill>
          <a:blip r:embed="rId4"/>
          <a:stretch>
            <a:fillRect/>
          </a:stretch>
        </p:blipFill>
        <p:spPr>
          <a:xfrm>
            <a:off x="3526881" y="1526631"/>
            <a:ext cx="2090237" cy="2090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B8EFE5BC-5E37-44FE-AB63-392C640C8E49}"/>
              </a:ext>
            </a:extLst>
          </p:cNvPr>
          <p:cNvPicPr>
            <a:picLocks noChangeAspect="1"/>
          </p:cNvPicPr>
          <p:nvPr/>
        </p:nvPicPr>
        <p:blipFill>
          <a:blip r:embed="rId5"/>
          <a:stretch>
            <a:fillRect/>
          </a:stretch>
        </p:blipFill>
        <p:spPr>
          <a:xfrm>
            <a:off x="6725588" y="1526631"/>
            <a:ext cx="2090237" cy="2090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Google Shape;285;p21">
            <a:extLst>
              <a:ext uri="{FF2B5EF4-FFF2-40B4-BE49-F238E27FC236}">
                <a16:creationId xmlns:a16="http://schemas.microsoft.com/office/drawing/2014/main" id="{3BE6E189-7AF1-47DE-A04B-11118A962010}"/>
              </a:ext>
            </a:extLst>
          </p:cNvPr>
          <p:cNvSpPr txBox="1">
            <a:spLocks noGrp="1"/>
          </p:cNvSpPr>
          <p:nvPr>
            <p:ph type="body" idx="1"/>
          </p:nvPr>
        </p:nvSpPr>
        <p:spPr>
          <a:xfrm>
            <a:off x="356941" y="3945117"/>
            <a:ext cx="2032701" cy="406589"/>
          </a:xfrm>
          <a:prstGeom prst="rect">
            <a:avLst/>
          </a:prstGeom>
          <a:effectLst/>
        </p:spPr>
        <p:txBody>
          <a:bodyPr spcFirstLastPara="1" wrap="square" lIns="0" tIns="0" rIns="0" bIns="0" anchor="t" anchorCtr="0">
            <a:noAutofit/>
          </a:bodyPr>
          <a:lstStyle/>
          <a:p>
            <a:pPr marL="0" lvl="0" indent="0" algn="ctr">
              <a:spcAft>
                <a:spcPts val="1200"/>
              </a:spcAft>
              <a:buNone/>
            </a:pPr>
            <a:r>
              <a:rPr lang="en-US">
                <a:highlight>
                  <a:srgbClr val="1F9CA0"/>
                </a:highlight>
                <a:latin typeface="Bahnschrift Condensed" panose="020B0502040204020203" pitchFamily="34" charset="0"/>
                <a:ea typeface="Inter" panose="020B0502030000000004" pitchFamily="34" charset="0"/>
              </a:rPr>
              <a:t>Cảm biến lửa</a:t>
            </a:r>
            <a:endParaRPr lang="en-US">
              <a:latin typeface="Bahnschrift Condensed" panose="020B0502040204020203" pitchFamily="34" charset="0"/>
              <a:ea typeface="Inter" panose="020B0502030000000004" pitchFamily="34" charset="0"/>
            </a:endParaRPr>
          </a:p>
        </p:txBody>
      </p:sp>
      <p:sp>
        <p:nvSpPr>
          <p:cNvPr id="17" name="Google Shape;285;p21">
            <a:extLst>
              <a:ext uri="{FF2B5EF4-FFF2-40B4-BE49-F238E27FC236}">
                <a16:creationId xmlns:a16="http://schemas.microsoft.com/office/drawing/2014/main" id="{A3302382-9F8A-44D4-8C4B-C59DB59E2CCD}"/>
              </a:ext>
            </a:extLst>
          </p:cNvPr>
          <p:cNvSpPr txBox="1">
            <a:spLocks/>
          </p:cNvSpPr>
          <p:nvPr/>
        </p:nvSpPr>
        <p:spPr>
          <a:xfrm>
            <a:off x="3552903"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Cảm biến gas MQ-2</a:t>
            </a:r>
            <a:endParaRPr lang="en-US">
              <a:latin typeface="Bahnschrift Condensed" panose="020B0502040204020203" pitchFamily="34" charset="0"/>
              <a:ea typeface="Inter" panose="020B0502030000000004" pitchFamily="34" charset="0"/>
            </a:endParaRPr>
          </a:p>
        </p:txBody>
      </p:sp>
      <p:sp>
        <p:nvSpPr>
          <p:cNvPr id="18" name="Google Shape;285;p21">
            <a:extLst>
              <a:ext uri="{FF2B5EF4-FFF2-40B4-BE49-F238E27FC236}">
                <a16:creationId xmlns:a16="http://schemas.microsoft.com/office/drawing/2014/main" id="{C15AEC37-EA87-436D-8C24-515669CA1A92}"/>
              </a:ext>
            </a:extLst>
          </p:cNvPr>
          <p:cNvSpPr txBox="1">
            <a:spLocks/>
          </p:cNvSpPr>
          <p:nvPr/>
        </p:nvSpPr>
        <p:spPr>
          <a:xfrm>
            <a:off x="6754358" y="3945117"/>
            <a:ext cx="2032701" cy="40658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lgn="ctr">
              <a:spcAft>
                <a:spcPts val="1200"/>
              </a:spcAft>
              <a:buFont typeface="Inria Sans Light"/>
              <a:buNone/>
            </a:pPr>
            <a:r>
              <a:rPr lang="en-US">
                <a:highlight>
                  <a:srgbClr val="1F9CA0"/>
                </a:highlight>
                <a:latin typeface="Bahnschrift Condensed" panose="020B0502040204020203" pitchFamily="34" charset="0"/>
                <a:ea typeface="Inter" panose="020B0502030000000004" pitchFamily="34" charset="0"/>
              </a:rPr>
              <a:t>Còi báo động Buzzer</a:t>
            </a:r>
            <a:endParaRPr lang="en-US">
              <a:latin typeface="Bahnschrift Condensed" panose="020B0502040204020203" pitchFamily="34" charset="0"/>
              <a:ea typeface="Inter" panose="020B0502030000000004" pitchFamily="34" charset="0"/>
            </a:endParaRPr>
          </a:p>
        </p:txBody>
      </p:sp>
    </p:spTree>
    <p:extLst>
      <p:ext uri="{BB962C8B-B14F-4D97-AF65-F5344CB8AC3E}">
        <p14:creationId xmlns:p14="http://schemas.microsoft.com/office/powerpoint/2010/main" val="2896509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anim calcmode="lin" valueType="num">
                                      <p:cBhvr>
                                        <p:cTn id="1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anim calcmode="lin" valueType="num">
                                      <p:cBhvr>
                                        <p:cTn id="25" dur="500" fill="hold"/>
                                        <p:tgtEl>
                                          <p:spTgt spid="17"/>
                                        </p:tgtEl>
                                        <p:attrNameLst>
                                          <p:attrName>ppt_x</p:attrName>
                                        </p:attrNameLst>
                                      </p:cBhvr>
                                      <p:tavLst>
                                        <p:tav tm="0">
                                          <p:val>
                                            <p:strVal val="#ppt_x"/>
                                          </p:val>
                                        </p:tav>
                                        <p:tav tm="100000">
                                          <p:val>
                                            <p:strVal val="#ppt_x"/>
                                          </p:val>
                                        </p:tav>
                                      </p:tavLst>
                                    </p:anim>
                                    <p:anim calcmode="lin" valueType="num">
                                      <p:cBhvr>
                                        <p:cTn id="26"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anim calcmode="lin" valueType="num">
                                      <p:cBhvr>
                                        <p:cTn id="32" dur="500" fill="hold"/>
                                        <p:tgtEl>
                                          <p:spTgt spid="15"/>
                                        </p:tgtEl>
                                        <p:attrNameLst>
                                          <p:attrName>ppt_x</p:attrName>
                                        </p:attrNameLst>
                                      </p:cBhvr>
                                      <p:tavLst>
                                        <p:tav tm="0">
                                          <p:val>
                                            <p:strVal val="#ppt_x"/>
                                          </p:val>
                                        </p:tav>
                                        <p:tav tm="100000">
                                          <p:val>
                                            <p:strVal val="#ppt_x"/>
                                          </p:val>
                                        </p:tav>
                                      </p:tavLst>
                                    </p:anim>
                                    <p:anim calcmode="lin" valueType="num">
                                      <p:cBhvr>
                                        <p:cTn id="33" dur="5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anim calcmode="lin" valueType="num">
                                      <p:cBhvr>
                                        <p:cTn id="37" dur="500" fill="hold"/>
                                        <p:tgtEl>
                                          <p:spTgt spid="18"/>
                                        </p:tgtEl>
                                        <p:attrNameLst>
                                          <p:attrName>ppt_x</p:attrName>
                                        </p:attrNameLst>
                                      </p:cBhvr>
                                      <p:tavLst>
                                        <p:tav tm="0">
                                          <p:val>
                                            <p:strVal val="#ppt_x"/>
                                          </p:val>
                                        </p:tav>
                                        <p:tav tm="100000">
                                          <p:val>
                                            <p:strVal val="#ppt_x"/>
                                          </p:val>
                                        </p:tav>
                                      </p:tavLst>
                                    </p:anim>
                                    <p:anim calcmode="lin" valueType="num">
                                      <p:cBhvr>
                                        <p:cTn id="38"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18" grpId="0"/>
    </p:bld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2715</TotalTime>
  <Words>688</Words>
  <Application>Microsoft Office PowerPoint</Application>
  <PresentationFormat>On-screen Show (16:9)</PresentationFormat>
  <Paragraphs>129</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Saira SemiCondensed Medium</vt:lpstr>
      <vt:lpstr>Arial</vt:lpstr>
      <vt:lpstr>Wingdings</vt:lpstr>
      <vt:lpstr>Titillium Web</vt:lpstr>
      <vt:lpstr>Saira Semi Condensed</vt:lpstr>
      <vt:lpstr>Bahnschrift SemiBold</vt:lpstr>
      <vt:lpstr>Inria Sans Light</vt:lpstr>
      <vt:lpstr>Bahnschrift Condensed</vt:lpstr>
      <vt:lpstr>Bahnschrift Light Condensed</vt:lpstr>
      <vt:lpstr>Gurney template</vt:lpstr>
      <vt:lpstr>Tìm hiểu về ESP32 để điều khiển thiết bị thông qua Internet  (Internet of Things)</vt:lpstr>
      <vt:lpstr>Thành viên trong nhóm</vt:lpstr>
      <vt:lpstr>Nội dung báo cáo</vt:lpstr>
      <vt:lpstr>Sơ lược đề tài giữa kì</vt:lpstr>
      <vt:lpstr>Giao diện</vt:lpstr>
      <vt:lpstr>Chức năng</vt:lpstr>
      <vt:lpstr>Sơ đồ thiết kế</vt:lpstr>
      <vt:lpstr>Nền tảng và công cụ sử dụng</vt:lpstr>
      <vt:lpstr>Phần cứng</vt:lpstr>
      <vt:lpstr>Phần cứng</vt:lpstr>
      <vt:lpstr>Phần cứng</vt:lpstr>
      <vt:lpstr>Nền tảng công nghệ - Firebase</vt:lpstr>
      <vt:lpstr>Nền tảng công nghệ - Firebase</vt:lpstr>
      <vt:lpstr>Chi tiết đề tài</vt:lpstr>
      <vt:lpstr>Chức năng</vt:lpstr>
      <vt:lpstr>Chức năng – Điều khiển LED</vt:lpstr>
      <vt:lpstr>Chức năng – Cảnh báo nguy hiểm</vt:lpstr>
      <vt:lpstr>Chức năng – Theo dõi số liệu</vt:lpstr>
      <vt:lpstr>Cấu trúc</vt:lpstr>
      <vt:lpstr>Cấu trúc - Website</vt:lpstr>
      <vt:lpstr>Cấu trúc - Website</vt:lpstr>
      <vt:lpstr>Cấu trúc - Website</vt:lpstr>
      <vt:lpstr>Cấu trúc – Realtime Database</vt:lpstr>
      <vt:lpstr>Cấu trúc – Realtime Database</vt:lpstr>
      <vt:lpstr>Cấu trúc – Realtime Database</vt:lpstr>
      <vt:lpstr>Cấu trúc – Phần cứng</vt:lpstr>
      <vt:lpstr>Thực nghiệm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CUỐI KỲ NHẬP MÔN CNPM</dc:title>
  <cp:lastModifiedBy>Tú Nguyễn</cp:lastModifiedBy>
  <cp:revision>214</cp:revision>
  <dcterms:modified xsi:type="dcterms:W3CDTF">2022-05-24T04:50:45Z</dcterms:modified>
</cp:coreProperties>
</file>